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427" r:id="rId2"/>
    <p:sldId id="428" r:id="rId3"/>
    <p:sldId id="388" r:id="rId4"/>
    <p:sldId id="371" r:id="rId5"/>
    <p:sldId id="373" r:id="rId6"/>
    <p:sldId id="475" r:id="rId7"/>
    <p:sldId id="473" r:id="rId8"/>
    <p:sldId id="418" r:id="rId9"/>
    <p:sldId id="393" r:id="rId10"/>
    <p:sldId id="430" r:id="rId11"/>
    <p:sldId id="429" r:id="rId12"/>
    <p:sldId id="472" r:id="rId13"/>
    <p:sldId id="453" r:id="rId14"/>
    <p:sldId id="431" r:id="rId15"/>
    <p:sldId id="474" r:id="rId16"/>
    <p:sldId id="434" r:id="rId17"/>
    <p:sldId id="435" r:id="rId18"/>
    <p:sldId id="448" r:id="rId19"/>
    <p:sldId id="441" r:id="rId20"/>
    <p:sldId id="442" r:id="rId21"/>
    <p:sldId id="443" r:id="rId22"/>
    <p:sldId id="477" r:id="rId23"/>
    <p:sldId id="478" r:id="rId24"/>
    <p:sldId id="444" r:id="rId25"/>
    <p:sldId id="445" r:id="rId26"/>
    <p:sldId id="456" r:id="rId27"/>
    <p:sldId id="458" r:id="rId28"/>
    <p:sldId id="433" r:id="rId29"/>
    <p:sldId id="460" r:id="rId30"/>
    <p:sldId id="461" r:id="rId31"/>
    <p:sldId id="462" r:id="rId32"/>
    <p:sldId id="463" r:id="rId33"/>
    <p:sldId id="465" r:id="rId34"/>
    <p:sldId id="470" r:id="rId35"/>
    <p:sldId id="479" r:id="rId36"/>
    <p:sldId id="469" r:id="rId37"/>
    <p:sldId id="459" r:id="rId38"/>
    <p:sldId id="467" r:id="rId39"/>
    <p:sldId id="468" r:id="rId40"/>
    <p:sldId id="440" r:id="rId41"/>
    <p:sldId id="452" r:id="rId42"/>
    <p:sldId id="309" r:id="rId43"/>
  </p:sldIdLst>
  <p:sldSz cx="9144000" cy="6858000" type="screen4x3"/>
  <p:notesSz cx="9144000" cy="6858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71" autoAdjust="0"/>
    <p:restoredTop sz="94660"/>
  </p:normalViewPr>
  <p:slideViewPr>
    <p:cSldViewPr>
      <p:cViewPr>
        <p:scale>
          <a:sx n="68" d="100"/>
          <a:sy n="68" d="100"/>
        </p:scale>
        <p:origin x="-1428" y="-168"/>
      </p:cViewPr>
      <p:guideLst>
        <p:guide orient="horz" pos="2160"/>
        <p:guide pos="2880"/>
      </p:guideLst>
    </p:cSldViewPr>
  </p:slideViewPr>
  <p:notesTextViewPr>
    <p:cViewPr>
      <p:scale>
        <a:sx n="1" d="1"/>
        <a:sy n="1" d="1"/>
      </p:scale>
      <p:origin x="0" y="0"/>
    </p:cViewPr>
  </p:notesTextViewPr>
  <p:sorterViewPr>
    <p:cViewPr>
      <p:scale>
        <a:sx n="100" d="100"/>
        <a:sy n="100" d="100"/>
      </p:scale>
      <p:origin x="0" y="69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4DF06018-57AF-43F2-AECD-A6DAC0E9C2D6}" type="datetimeFigureOut">
              <a:rPr lang="vi-VN" smtClean="0"/>
              <a:t>10/10/2021</a:t>
            </a:fld>
            <a:endParaRPr lang="vi-VN"/>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73942D4-4EAC-48A4-8A08-02BBB9EB8045}" type="slidenum">
              <a:rPr lang="vi-VN" smtClean="0"/>
              <a:t>‹#›</a:t>
            </a:fld>
            <a:endParaRPr lang="vi-VN"/>
          </a:p>
        </p:txBody>
      </p:sp>
    </p:spTree>
    <p:extLst>
      <p:ext uri="{BB962C8B-B14F-4D97-AF65-F5344CB8AC3E}">
        <p14:creationId xmlns:p14="http://schemas.microsoft.com/office/powerpoint/2010/main" val="2443626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56895487-4D4E-4BF0-8FD6-C52101AD02EB}" type="datetimeFigureOut">
              <a:rPr lang="vi-VN" smtClean="0"/>
              <a:t>10/10/2021</a:t>
            </a:fld>
            <a:endParaRPr lang="vi-VN"/>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45841DA0-13F1-4CDA-B4A7-E6791A5C526E}" type="slidenum">
              <a:rPr lang="vi-VN" smtClean="0"/>
              <a:t>‹#›</a:t>
            </a:fld>
            <a:endParaRPr lang="vi-VN"/>
          </a:p>
        </p:txBody>
      </p:sp>
    </p:spTree>
    <p:extLst>
      <p:ext uri="{BB962C8B-B14F-4D97-AF65-F5344CB8AC3E}">
        <p14:creationId xmlns:p14="http://schemas.microsoft.com/office/powerpoint/2010/main" val="158875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45841DA0-13F1-4CDA-B4A7-E6791A5C526E}" type="slidenum">
              <a:rPr lang="vi-VN" smtClean="0"/>
              <a:t>42</a:t>
            </a:fld>
            <a:endParaRPr lang="vi-VN"/>
          </a:p>
        </p:txBody>
      </p:sp>
    </p:spTree>
    <p:extLst>
      <p:ext uri="{BB962C8B-B14F-4D97-AF65-F5344CB8AC3E}">
        <p14:creationId xmlns:p14="http://schemas.microsoft.com/office/powerpoint/2010/main" val="2751686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3FF10B5C-A95E-4BA0-9DF6-F41A80B58080}" type="datetimeFigureOut">
              <a:rPr lang="vi-VN" smtClean="0"/>
              <a:t>10/10/2021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AD66A67-6248-407B-B2DF-4F96AF95C866}" type="slidenum">
              <a:rPr lang="vi-VN" smtClean="0"/>
              <a:t>‹#›</a:t>
            </a:fld>
            <a:endParaRPr lang="vi-VN"/>
          </a:p>
        </p:txBody>
      </p:sp>
    </p:spTree>
    <p:extLst>
      <p:ext uri="{BB962C8B-B14F-4D97-AF65-F5344CB8AC3E}">
        <p14:creationId xmlns:p14="http://schemas.microsoft.com/office/powerpoint/2010/main" val="1595294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FF10B5C-A95E-4BA0-9DF6-F41A80B58080}" type="datetimeFigureOut">
              <a:rPr lang="vi-VN" smtClean="0"/>
              <a:t>10/10/2021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AD66A67-6248-407B-B2DF-4F96AF95C866}" type="slidenum">
              <a:rPr lang="vi-VN" smtClean="0"/>
              <a:t>‹#›</a:t>
            </a:fld>
            <a:endParaRPr lang="vi-VN"/>
          </a:p>
        </p:txBody>
      </p:sp>
    </p:spTree>
    <p:extLst>
      <p:ext uri="{BB962C8B-B14F-4D97-AF65-F5344CB8AC3E}">
        <p14:creationId xmlns:p14="http://schemas.microsoft.com/office/powerpoint/2010/main" val="3127601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FF10B5C-A95E-4BA0-9DF6-F41A80B58080}" type="datetimeFigureOut">
              <a:rPr lang="vi-VN" smtClean="0"/>
              <a:t>10/10/2021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AD66A67-6248-407B-B2DF-4F96AF95C866}" type="slidenum">
              <a:rPr lang="vi-VN" smtClean="0"/>
              <a:t>‹#›</a:t>
            </a:fld>
            <a:endParaRPr lang="vi-VN"/>
          </a:p>
        </p:txBody>
      </p:sp>
    </p:spTree>
    <p:extLst>
      <p:ext uri="{BB962C8B-B14F-4D97-AF65-F5344CB8AC3E}">
        <p14:creationId xmlns:p14="http://schemas.microsoft.com/office/powerpoint/2010/main" val="2942689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FF10B5C-A95E-4BA0-9DF6-F41A80B58080}" type="datetimeFigureOut">
              <a:rPr lang="vi-VN" smtClean="0"/>
              <a:t>10/10/2021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AD66A67-6248-407B-B2DF-4F96AF95C866}" type="slidenum">
              <a:rPr lang="vi-VN" smtClean="0"/>
              <a:t>‹#›</a:t>
            </a:fld>
            <a:endParaRPr lang="vi-VN"/>
          </a:p>
        </p:txBody>
      </p:sp>
    </p:spTree>
    <p:extLst>
      <p:ext uri="{BB962C8B-B14F-4D97-AF65-F5344CB8AC3E}">
        <p14:creationId xmlns:p14="http://schemas.microsoft.com/office/powerpoint/2010/main" val="3271856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F10B5C-A95E-4BA0-9DF6-F41A80B58080}" type="datetimeFigureOut">
              <a:rPr lang="vi-VN" smtClean="0"/>
              <a:t>10/10/2021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AD66A67-6248-407B-B2DF-4F96AF95C866}" type="slidenum">
              <a:rPr lang="vi-VN" smtClean="0"/>
              <a:t>‹#›</a:t>
            </a:fld>
            <a:endParaRPr lang="vi-VN"/>
          </a:p>
        </p:txBody>
      </p:sp>
    </p:spTree>
    <p:extLst>
      <p:ext uri="{BB962C8B-B14F-4D97-AF65-F5344CB8AC3E}">
        <p14:creationId xmlns:p14="http://schemas.microsoft.com/office/powerpoint/2010/main" val="1735143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3FF10B5C-A95E-4BA0-9DF6-F41A80B58080}" type="datetimeFigureOut">
              <a:rPr lang="vi-VN" smtClean="0"/>
              <a:t>10/10/2021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AD66A67-6248-407B-B2DF-4F96AF95C866}" type="slidenum">
              <a:rPr lang="vi-VN" smtClean="0"/>
              <a:t>‹#›</a:t>
            </a:fld>
            <a:endParaRPr lang="vi-VN"/>
          </a:p>
        </p:txBody>
      </p:sp>
    </p:spTree>
    <p:extLst>
      <p:ext uri="{BB962C8B-B14F-4D97-AF65-F5344CB8AC3E}">
        <p14:creationId xmlns:p14="http://schemas.microsoft.com/office/powerpoint/2010/main" val="2846200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3FF10B5C-A95E-4BA0-9DF6-F41A80B58080}" type="datetimeFigureOut">
              <a:rPr lang="vi-VN" smtClean="0"/>
              <a:t>10/10/2021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0AD66A67-6248-407B-B2DF-4F96AF95C866}" type="slidenum">
              <a:rPr lang="vi-VN" smtClean="0"/>
              <a:t>‹#›</a:t>
            </a:fld>
            <a:endParaRPr lang="vi-VN"/>
          </a:p>
        </p:txBody>
      </p:sp>
    </p:spTree>
    <p:extLst>
      <p:ext uri="{BB962C8B-B14F-4D97-AF65-F5344CB8AC3E}">
        <p14:creationId xmlns:p14="http://schemas.microsoft.com/office/powerpoint/2010/main" val="2676547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3FF10B5C-A95E-4BA0-9DF6-F41A80B58080}" type="datetimeFigureOut">
              <a:rPr lang="vi-VN" smtClean="0"/>
              <a:t>10/10/2021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0AD66A67-6248-407B-B2DF-4F96AF95C866}" type="slidenum">
              <a:rPr lang="vi-VN" smtClean="0"/>
              <a:t>‹#›</a:t>
            </a:fld>
            <a:endParaRPr lang="vi-VN"/>
          </a:p>
        </p:txBody>
      </p:sp>
    </p:spTree>
    <p:extLst>
      <p:ext uri="{BB962C8B-B14F-4D97-AF65-F5344CB8AC3E}">
        <p14:creationId xmlns:p14="http://schemas.microsoft.com/office/powerpoint/2010/main" val="2342692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10B5C-A95E-4BA0-9DF6-F41A80B58080}" type="datetimeFigureOut">
              <a:rPr lang="vi-VN" smtClean="0"/>
              <a:t>10/10/2021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AD66A67-6248-407B-B2DF-4F96AF95C866}" type="slidenum">
              <a:rPr lang="vi-VN" smtClean="0"/>
              <a:t>‹#›</a:t>
            </a:fld>
            <a:endParaRPr lang="vi-VN"/>
          </a:p>
        </p:txBody>
      </p:sp>
    </p:spTree>
    <p:extLst>
      <p:ext uri="{BB962C8B-B14F-4D97-AF65-F5344CB8AC3E}">
        <p14:creationId xmlns:p14="http://schemas.microsoft.com/office/powerpoint/2010/main" val="97480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10B5C-A95E-4BA0-9DF6-F41A80B58080}" type="datetimeFigureOut">
              <a:rPr lang="vi-VN" smtClean="0"/>
              <a:t>10/10/2021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AD66A67-6248-407B-B2DF-4F96AF95C866}" type="slidenum">
              <a:rPr lang="vi-VN" smtClean="0"/>
              <a:t>‹#›</a:t>
            </a:fld>
            <a:endParaRPr lang="vi-VN"/>
          </a:p>
        </p:txBody>
      </p:sp>
    </p:spTree>
    <p:extLst>
      <p:ext uri="{BB962C8B-B14F-4D97-AF65-F5344CB8AC3E}">
        <p14:creationId xmlns:p14="http://schemas.microsoft.com/office/powerpoint/2010/main" val="940249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10B5C-A95E-4BA0-9DF6-F41A80B58080}" type="datetimeFigureOut">
              <a:rPr lang="vi-VN" smtClean="0"/>
              <a:t>10/10/2021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AD66A67-6248-407B-B2DF-4F96AF95C866}" type="slidenum">
              <a:rPr lang="vi-VN" smtClean="0"/>
              <a:t>‹#›</a:t>
            </a:fld>
            <a:endParaRPr lang="vi-VN"/>
          </a:p>
        </p:txBody>
      </p:sp>
    </p:spTree>
    <p:extLst>
      <p:ext uri="{BB962C8B-B14F-4D97-AF65-F5344CB8AC3E}">
        <p14:creationId xmlns:p14="http://schemas.microsoft.com/office/powerpoint/2010/main" val="3051306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10B5C-A95E-4BA0-9DF6-F41A80B58080}" type="datetimeFigureOut">
              <a:rPr lang="vi-VN" smtClean="0"/>
              <a:t>10/10/2021</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66A67-6248-407B-B2DF-4F96AF95C866}" type="slidenum">
              <a:rPr lang="vi-VN" smtClean="0"/>
              <a:t>‹#›</a:t>
            </a:fld>
            <a:endParaRPr lang="vi-VN"/>
          </a:p>
        </p:txBody>
      </p:sp>
    </p:spTree>
    <p:extLst>
      <p:ext uri="{BB962C8B-B14F-4D97-AF65-F5344CB8AC3E}">
        <p14:creationId xmlns:p14="http://schemas.microsoft.com/office/powerpoint/2010/main" val="3841096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371600"/>
          </a:xfrm>
        </p:spPr>
        <p:txBody>
          <a:bodyPr>
            <a:normAutofit/>
          </a:bodyPr>
          <a:lstStyle/>
          <a:p>
            <a:r>
              <a:rPr lang="vi-VN" sz="2000" b="1" dirty="0" smtClean="0">
                <a:solidFill>
                  <a:srgbClr val="FF0000"/>
                </a:solidFill>
              </a:rPr>
              <a:t>                     </a:t>
            </a:r>
            <a:r>
              <a:rPr lang="vi-VN" sz="2400" b="1" dirty="0" smtClean="0">
                <a:solidFill>
                  <a:srgbClr val="FF0000"/>
                </a:solidFill>
              </a:rPr>
              <a:t>HỘI VÔ TUYẾN ĐIỆN TỬ VÀ TIN HỌC HẢI PHÒNG</a:t>
            </a:r>
            <a:endParaRPr lang="vi-VN" sz="2400" b="1" dirty="0">
              <a:solidFill>
                <a:srgbClr val="7030A0"/>
              </a:solidFill>
            </a:endParaRPr>
          </a:p>
        </p:txBody>
      </p:sp>
      <p:sp>
        <p:nvSpPr>
          <p:cNvPr id="3" name="Subtitle 2"/>
          <p:cNvSpPr>
            <a:spLocks noGrp="1"/>
          </p:cNvSpPr>
          <p:nvPr>
            <p:ph type="subTitle" idx="1"/>
          </p:nvPr>
        </p:nvSpPr>
        <p:spPr>
          <a:xfrm>
            <a:off x="0" y="1143000"/>
            <a:ext cx="9144000" cy="5257800"/>
          </a:xfrm>
        </p:spPr>
        <p:txBody>
          <a:bodyPr>
            <a:normAutofit/>
          </a:bodyPr>
          <a:lstStyle/>
          <a:p>
            <a:endParaRPr lang="vi-VN" b="1" dirty="0" smtClean="0">
              <a:solidFill>
                <a:srgbClr val="FF0000"/>
              </a:solidFill>
              <a:latin typeface="+mj-lt"/>
            </a:endParaRPr>
          </a:p>
          <a:p>
            <a:endParaRPr lang="vi-VN" sz="2800" b="1" dirty="0" smtClean="0">
              <a:solidFill>
                <a:srgbClr val="FF0000"/>
              </a:solidFill>
              <a:latin typeface="+mj-lt"/>
            </a:endParaRPr>
          </a:p>
          <a:p>
            <a:r>
              <a:rPr lang="vi-VN" sz="2800" b="1" dirty="0" smtClean="0">
                <a:solidFill>
                  <a:srgbClr val="FF0000"/>
                </a:solidFill>
                <a:latin typeface="+mj-lt"/>
              </a:rPr>
              <a:t>CHUYỂN ĐỔI SỐ VỚI </a:t>
            </a:r>
          </a:p>
          <a:p>
            <a:r>
              <a:rPr lang="vi-VN" sz="2800" b="1" dirty="0" smtClean="0">
                <a:solidFill>
                  <a:srgbClr val="FF0000"/>
                </a:solidFill>
                <a:latin typeface="+mj-lt"/>
              </a:rPr>
              <a:t>QUẢN TRỊ DỊCH VỤ LOGISTICS.</a:t>
            </a:r>
          </a:p>
          <a:p>
            <a:r>
              <a:rPr lang="vi-VN" sz="2400" b="1" dirty="0" smtClean="0">
                <a:solidFill>
                  <a:srgbClr val="FF0000"/>
                </a:solidFill>
                <a:latin typeface="+mj-lt"/>
              </a:rPr>
              <a:t>Digital Transformation With </a:t>
            </a:r>
          </a:p>
          <a:p>
            <a:r>
              <a:rPr lang="vi-VN" sz="2400" b="1" dirty="0">
                <a:solidFill>
                  <a:srgbClr val="FF0000"/>
                </a:solidFill>
                <a:latin typeface="+mj-lt"/>
              </a:rPr>
              <a:t>L</a:t>
            </a:r>
            <a:r>
              <a:rPr lang="vi-VN" sz="2400" b="1" dirty="0" smtClean="0">
                <a:solidFill>
                  <a:srgbClr val="FF0000"/>
                </a:solidFill>
                <a:latin typeface="+mj-lt"/>
              </a:rPr>
              <a:t>ogistics Service Management</a:t>
            </a:r>
          </a:p>
          <a:p>
            <a:endParaRPr lang="vi-VN" dirty="0" smtClean="0">
              <a:solidFill>
                <a:schemeClr val="tx1"/>
              </a:solidFill>
              <a:latin typeface="Times New Roman" pitchFamily="18" charset="0"/>
              <a:cs typeface="Times New Roman" pitchFamily="18" charset="0"/>
            </a:endParaRPr>
          </a:p>
          <a:p>
            <a:endParaRPr lang="vi-VN" dirty="0" smtClean="0"/>
          </a:p>
          <a:p>
            <a:r>
              <a:rPr lang="vi-VN" sz="2800" dirty="0" smtClean="0">
                <a:solidFill>
                  <a:schemeClr val="tx1"/>
                </a:solidFill>
                <a:latin typeface="+mj-lt"/>
              </a:rPr>
              <a:t>                                  </a:t>
            </a:r>
            <a:r>
              <a:rPr lang="vi-VN" sz="2800" b="1" i="1" dirty="0" smtClean="0">
                <a:solidFill>
                  <a:schemeClr val="tx1"/>
                </a:solidFill>
                <a:latin typeface="+mj-lt"/>
              </a:rPr>
              <a:t>Hải Phòng, tháng</a:t>
            </a:r>
            <a:r>
              <a:rPr lang="vi-VN" sz="2800" b="1" i="1" dirty="0">
                <a:solidFill>
                  <a:schemeClr val="tx1"/>
                </a:solidFill>
                <a:latin typeface="+mj-lt"/>
              </a:rPr>
              <a:t> </a:t>
            </a:r>
            <a:r>
              <a:rPr lang="vi-VN" sz="2800" b="1" i="1" dirty="0" smtClean="0">
                <a:solidFill>
                  <a:schemeClr val="tx1"/>
                </a:solidFill>
                <a:latin typeface="+mj-lt"/>
              </a:rPr>
              <a:t> 10 năm 2021</a:t>
            </a:r>
            <a:r>
              <a:rPr lang="vi-VN" dirty="0" smtClean="0"/>
              <a:t>                                 </a:t>
            </a:r>
            <a:endParaRPr lang="vi-VN"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76200" y="228600"/>
            <a:ext cx="1264920" cy="685800"/>
          </a:xfrm>
          <a:prstGeom prst="rect">
            <a:avLst/>
          </a:prstGeom>
        </p:spPr>
      </p:pic>
    </p:spTree>
    <p:extLst>
      <p:ext uri="{BB962C8B-B14F-4D97-AF65-F5344CB8AC3E}">
        <p14:creationId xmlns:p14="http://schemas.microsoft.com/office/powerpoint/2010/main" val="888535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371600"/>
          </a:xfrm>
        </p:spPr>
        <p:txBody>
          <a:bodyPr>
            <a:normAutofit/>
          </a:bodyPr>
          <a:lstStyle/>
          <a:p>
            <a:pPr algn="l"/>
            <a:r>
              <a:rPr lang="vi-VN" sz="2300" b="1" dirty="0" smtClean="0">
                <a:solidFill>
                  <a:srgbClr val="FF0000"/>
                </a:solidFill>
              </a:rPr>
              <a:t>                    HỘI </a:t>
            </a:r>
            <a:r>
              <a:rPr lang="vi-VN" sz="2300" b="1" dirty="0">
                <a:solidFill>
                  <a:srgbClr val="FF0000"/>
                </a:solidFill>
              </a:rPr>
              <a:t>VÔ TUYẾN ĐIỆN TỬ VÀ TIN HỌC HẢI PHÒNG</a:t>
            </a:r>
            <a:r>
              <a:rPr lang="vi-VN" sz="2300" b="1" dirty="0" smtClean="0">
                <a:solidFill>
                  <a:srgbClr val="FF0000"/>
                </a:solidFill>
              </a:rPr>
              <a:t>   </a:t>
            </a:r>
            <a:r>
              <a:rPr lang="vi-VN" sz="2000" b="1" dirty="0" smtClean="0">
                <a:solidFill>
                  <a:srgbClr val="FF0000"/>
                </a:solidFill>
              </a:rPr>
              <a:t>                     </a:t>
            </a:r>
            <a:endParaRPr lang="vi-VN" sz="2000" b="1" dirty="0">
              <a:solidFill>
                <a:srgbClr val="7030A0"/>
              </a:solidFill>
            </a:endParaRPr>
          </a:p>
        </p:txBody>
      </p:sp>
      <p:sp>
        <p:nvSpPr>
          <p:cNvPr id="3" name="Subtitle 2"/>
          <p:cNvSpPr>
            <a:spLocks noGrp="1"/>
          </p:cNvSpPr>
          <p:nvPr>
            <p:ph type="subTitle" idx="1"/>
          </p:nvPr>
        </p:nvSpPr>
        <p:spPr>
          <a:xfrm>
            <a:off x="0" y="1371600"/>
            <a:ext cx="9144000" cy="5486400"/>
          </a:xfrm>
        </p:spPr>
        <p:txBody>
          <a:bodyPr>
            <a:normAutofit/>
          </a:bodyPr>
          <a:lstStyle/>
          <a:p>
            <a:pPr algn="l"/>
            <a:r>
              <a:rPr lang="vi-VN" sz="2800" b="1" dirty="0">
                <a:solidFill>
                  <a:srgbClr val="FF0000"/>
                </a:solidFill>
                <a:latin typeface="+mj-lt"/>
              </a:rPr>
              <a:t>II/ Quản trị </a:t>
            </a:r>
            <a:r>
              <a:rPr lang="vi-VN" sz="2800" b="1" dirty="0" smtClean="0">
                <a:solidFill>
                  <a:srgbClr val="FF0000"/>
                </a:solidFill>
                <a:latin typeface="+mj-lt"/>
              </a:rPr>
              <a:t>dịch </a:t>
            </a:r>
            <a:r>
              <a:rPr lang="vi-VN" sz="2800" b="1" dirty="0">
                <a:solidFill>
                  <a:srgbClr val="FF0000"/>
                </a:solidFill>
                <a:latin typeface="+mj-lt"/>
              </a:rPr>
              <a:t>vụ logistics</a:t>
            </a:r>
            <a:r>
              <a:rPr lang="vi-VN" sz="2800" b="1" dirty="0" smtClean="0">
                <a:solidFill>
                  <a:srgbClr val="FF0000"/>
                </a:solidFill>
                <a:latin typeface="+mj-lt"/>
              </a:rPr>
              <a:t>.</a:t>
            </a:r>
          </a:p>
          <a:p>
            <a:pPr algn="l"/>
            <a:r>
              <a:rPr lang="vi-VN" sz="2800" b="1" dirty="0" smtClean="0">
                <a:solidFill>
                  <a:srgbClr val="FF0000"/>
                </a:solidFill>
                <a:latin typeface="+mj-lt"/>
              </a:rPr>
              <a:t>Logistics là gì ?</a:t>
            </a:r>
          </a:p>
          <a:p>
            <a:pPr algn="l"/>
            <a:r>
              <a:rPr lang="vi-VN" sz="2800" dirty="0">
                <a:solidFill>
                  <a:schemeClr val="tx1"/>
                </a:solidFill>
                <a:latin typeface="+mj-lt"/>
              </a:rPr>
              <a:t>Logistics là quá trình lên </a:t>
            </a:r>
            <a:r>
              <a:rPr lang="vi-VN" sz="2800" b="1" dirty="0" smtClean="0">
                <a:solidFill>
                  <a:srgbClr val="FF0000"/>
                </a:solidFill>
                <a:latin typeface="+mj-lt"/>
              </a:rPr>
              <a:t>kế </a:t>
            </a:r>
            <a:r>
              <a:rPr lang="vi-VN" sz="2800" b="1" dirty="0">
                <a:solidFill>
                  <a:srgbClr val="FF0000"/>
                </a:solidFill>
                <a:latin typeface="+mj-lt"/>
              </a:rPr>
              <a:t>hoạch, </a:t>
            </a:r>
            <a:r>
              <a:rPr lang="vi-VN" sz="2800" b="1" dirty="0" smtClean="0">
                <a:solidFill>
                  <a:srgbClr val="FF0000"/>
                </a:solidFill>
                <a:latin typeface="+mj-lt"/>
              </a:rPr>
              <a:t>ứng dụng và kiểm</a:t>
            </a:r>
          </a:p>
          <a:p>
            <a:pPr algn="l"/>
            <a:r>
              <a:rPr lang="vi-VN" sz="2800" b="1" dirty="0" smtClean="0">
                <a:solidFill>
                  <a:srgbClr val="FF0000"/>
                </a:solidFill>
                <a:latin typeface="+mj-lt"/>
              </a:rPr>
              <a:t>soát </a:t>
            </a:r>
            <a:r>
              <a:rPr lang="vi-VN" sz="2800" dirty="0" smtClean="0">
                <a:solidFill>
                  <a:schemeClr val="tx1"/>
                </a:solidFill>
                <a:latin typeface="+mj-lt"/>
              </a:rPr>
              <a:t>các </a:t>
            </a:r>
            <a:r>
              <a:rPr lang="vi-VN" sz="2800" b="1" u="sng" dirty="0" smtClean="0">
                <a:solidFill>
                  <a:schemeClr val="tx1"/>
                </a:solidFill>
                <a:latin typeface="+mj-lt"/>
              </a:rPr>
              <a:t>luồng chuyển dịch </a:t>
            </a:r>
            <a:r>
              <a:rPr lang="vi-VN" sz="2800" u="sng" dirty="0" smtClean="0">
                <a:solidFill>
                  <a:schemeClr val="tx1"/>
                </a:solidFill>
                <a:latin typeface="+mj-lt"/>
              </a:rPr>
              <a:t>của </a:t>
            </a:r>
            <a:r>
              <a:rPr lang="vi-VN" sz="2800" u="sng" dirty="0">
                <a:solidFill>
                  <a:schemeClr val="tx1"/>
                </a:solidFill>
                <a:latin typeface="+mj-lt"/>
              </a:rPr>
              <a:t>hàng hóa hay thông </a:t>
            </a:r>
            <a:r>
              <a:rPr lang="vi-VN" sz="2800" u="sng" dirty="0" smtClean="0">
                <a:solidFill>
                  <a:schemeClr val="tx1"/>
                </a:solidFill>
                <a:latin typeface="+mj-lt"/>
              </a:rPr>
              <a:t>tin</a:t>
            </a:r>
          </a:p>
          <a:p>
            <a:pPr algn="l"/>
            <a:r>
              <a:rPr lang="vi-VN" sz="2800" dirty="0" smtClean="0">
                <a:solidFill>
                  <a:schemeClr val="tx1"/>
                </a:solidFill>
                <a:latin typeface="+mj-lt"/>
              </a:rPr>
              <a:t>từ </a:t>
            </a:r>
            <a:r>
              <a:rPr lang="vi-VN" sz="2800" u="sng" dirty="0">
                <a:solidFill>
                  <a:schemeClr val="tx1"/>
                </a:solidFill>
                <a:latin typeface="+mj-lt"/>
              </a:rPr>
              <a:t>điểm xuất phát tới điểm tiêu </a:t>
            </a:r>
            <a:r>
              <a:rPr lang="vi-VN" sz="2800" u="sng" dirty="0" smtClean="0">
                <a:solidFill>
                  <a:schemeClr val="tx1"/>
                </a:solidFill>
                <a:latin typeface="+mj-lt"/>
              </a:rPr>
              <a:t>thụ</a:t>
            </a:r>
            <a:r>
              <a:rPr lang="vi-VN" sz="2800" dirty="0">
                <a:solidFill>
                  <a:schemeClr val="tx1"/>
                </a:solidFill>
                <a:latin typeface="+mj-lt"/>
              </a:rPr>
              <a:t> liên quan tới </a:t>
            </a:r>
            <a:r>
              <a:rPr lang="vi-VN" sz="2800" dirty="0" smtClean="0">
                <a:solidFill>
                  <a:schemeClr val="tx1"/>
                </a:solidFill>
                <a:latin typeface="+mj-lt"/>
              </a:rPr>
              <a:t>nguyên, </a:t>
            </a:r>
            <a:r>
              <a:rPr lang="vi-VN" sz="2800" dirty="0">
                <a:solidFill>
                  <a:schemeClr val="tx1"/>
                </a:solidFill>
                <a:latin typeface="+mj-lt"/>
              </a:rPr>
              <a:t>nhiên </a:t>
            </a:r>
            <a:r>
              <a:rPr lang="vi-VN" sz="2800" dirty="0" smtClean="0">
                <a:solidFill>
                  <a:schemeClr val="tx1"/>
                </a:solidFill>
                <a:latin typeface="+mj-lt"/>
              </a:rPr>
              <a:t>liệu, </a:t>
            </a:r>
            <a:r>
              <a:rPr lang="vi-VN" sz="2800" dirty="0">
                <a:solidFill>
                  <a:schemeClr val="tx1"/>
                </a:solidFill>
                <a:latin typeface="+mj-lt"/>
              </a:rPr>
              <a:t>vật tư (đầu vào) và </a:t>
            </a:r>
            <a:r>
              <a:rPr lang="vi-VN" sz="2800" dirty="0" smtClean="0">
                <a:solidFill>
                  <a:schemeClr val="tx1"/>
                </a:solidFill>
                <a:latin typeface="+mj-lt"/>
              </a:rPr>
              <a:t>sản phẩm </a:t>
            </a:r>
            <a:r>
              <a:rPr lang="vi-VN" sz="2800" dirty="0">
                <a:solidFill>
                  <a:schemeClr val="tx1"/>
                </a:solidFill>
                <a:latin typeface="+mj-lt"/>
              </a:rPr>
              <a:t>cuối cùng (đầu ra)</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495800"/>
            <a:ext cx="80772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7114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371600"/>
          </a:xfrm>
        </p:spPr>
        <p:txBody>
          <a:bodyPr>
            <a:normAutofit/>
          </a:bodyPr>
          <a:lstStyle/>
          <a:p>
            <a:pPr algn="l"/>
            <a:r>
              <a:rPr lang="vi-VN" sz="2300" b="1" dirty="0" smtClean="0">
                <a:solidFill>
                  <a:srgbClr val="FF0000"/>
                </a:solidFill>
              </a:rPr>
              <a:t>                    HỘI </a:t>
            </a:r>
            <a:r>
              <a:rPr lang="vi-VN" sz="2300" b="1" dirty="0">
                <a:solidFill>
                  <a:srgbClr val="FF0000"/>
                </a:solidFill>
              </a:rPr>
              <a:t>VÔ TUYẾN ĐIỆN TỬ VÀ TIN HỌC HẢI PHÒNG</a:t>
            </a:r>
            <a:r>
              <a:rPr lang="vi-VN" sz="2300" b="1" dirty="0" smtClean="0">
                <a:solidFill>
                  <a:srgbClr val="FF0000"/>
                </a:solidFill>
              </a:rPr>
              <a:t>   </a:t>
            </a:r>
            <a:r>
              <a:rPr lang="vi-VN" sz="2000" b="1" dirty="0" smtClean="0">
                <a:solidFill>
                  <a:srgbClr val="FF0000"/>
                </a:solidFill>
              </a:rPr>
              <a:t>                     </a:t>
            </a:r>
            <a:endParaRPr lang="vi-VN" sz="2000" b="1" dirty="0">
              <a:solidFill>
                <a:srgbClr val="7030A0"/>
              </a:solidFill>
            </a:endParaRPr>
          </a:p>
        </p:txBody>
      </p:sp>
      <p:sp>
        <p:nvSpPr>
          <p:cNvPr id="3" name="Subtitle 2"/>
          <p:cNvSpPr>
            <a:spLocks noGrp="1"/>
          </p:cNvSpPr>
          <p:nvPr>
            <p:ph type="subTitle" idx="1"/>
          </p:nvPr>
        </p:nvSpPr>
        <p:spPr>
          <a:xfrm>
            <a:off x="0" y="1371600"/>
            <a:ext cx="9144000" cy="5486400"/>
          </a:xfrm>
        </p:spPr>
        <p:txBody>
          <a:bodyPr>
            <a:normAutofit/>
          </a:bodyPr>
          <a:lstStyle/>
          <a:p>
            <a:pPr algn="l"/>
            <a:r>
              <a:rPr lang="vi-VN" sz="2800" b="1" dirty="0" smtClean="0">
                <a:solidFill>
                  <a:srgbClr val="FF0000"/>
                </a:solidFill>
                <a:latin typeface="+mj-lt"/>
              </a:rPr>
              <a:t>Logistics là gì ?</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02" y="2743200"/>
            <a:ext cx="8589498"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298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371600"/>
          </a:xfrm>
        </p:spPr>
        <p:txBody>
          <a:bodyPr>
            <a:normAutofit/>
          </a:bodyPr>
          <a:lstStyle/>
          <a:p>
            <a:pPr algn="l"/>
            <a:r>
              <a:rPr lang="vi-VN" sz="2300" b="1" dirty="0" smtClean="0">
                <a:solidFill>
                  <a:srgbClr val="FF0000"/>
                </a:solidFill>
              </a:rPr>
              <a:t>                    HỘI </a:t>
            </a:r>
            <a:r>
              <a:rPr lang="vi-VN" sz="2300" b="1" dirty="0">
                <a:solidFill>
                  <a:srgbClr val="FF0000"/>
                </a:solidFill>
              </a:rPr>
              <a:t>VÔ TUYẾN ĐIỆN TỬ VÀ TIN HỌC HẢI PHÒNG</a:t>
            </a:r>
            <a:r>
              <a:rPr lang="vi-VN" sz="2300" b="1" dirty="0" smtClean="0">
                <a:solidFill>
                  <a:srgbClr val="FF0000"/>
                </a:solidFill>
              </a:rPr>
              <a:t>   </a:t>
            </a:r>
            <a:r>
              <a:rPr lang="vi-VN" sz="2000" b="1" dirty="0" smtClean="0">
                <a:solidFill>
                  <a:srgbClr val="FF0000"/>
                </a:solidFill>
              </a:rPr>
              <a:t>                     </a:t>
            </a:r>
            <a:endParaRPr lang="vi-VN" sz="2000" b="1" dirty="0">
              <a:solidFill>
                <a:srgbClr val="7030A0"/>
              </a:solidFill>
            </a:endParaRPr>
          </a:p>
        </p:txBody>
      </p:sp>
      <p:sp>
        <p:nvSpPr>
          <p:cNvPr id="3" name="Subtitle 2"/>
          <p:cNvSpPr>
            <a:spLocks noGrp="1"/>
          </p:cNvSpPr>
          <p:nvPr>
            <p:ph type="subTitle" idx="1"/>
          </p:nvPr>
        </p:nvSpPr>
        <p:spPr>
          <a:xfrm>
            <a:off x="0" y="1371600"/>
            <a:ext cx="9144000" cy="5486400"/>
          </a:xfrm>
        </p:spPr>
        <p:txBody>
          <a:bodyPr>
            <a:normAutofit/>
          </a:bodyPr>
          <a:lstStyle/>
          <a:p>
            <a:pPr algn="l"/>
            <a:r>
              <a:rPr lang="vi-VN" sz="2800" b="1" dirty="0" smtClean="0">
                <a:solidFill>
                  <a:srgbClr val="FF0000"/>
                </a:solidFill>
                <a:latin typeface="+mj-lt"/>
              </a:rPr>
              <a:t>Hay Logistics </a:t>
            </a:r>
            <a:r>
              <a:rPr lang="vi-VN" sz="2600" dirty="0" smtClean="0">
                <a:solidFill>
                  <a:schemeClr val="tx1"/>
                </a:solidFill>
                <a:latin typeface="+mj-lt"/>
              </a:rPr>
              <a:t>“</a:t>
            </a:r>
            <a:r>
              <a:rPr lang="vi-VN" sz="2600" dirty="0">
                <a:solidFill>
                  <a:schemeClr val="tx1"/>
                </a:solidFill>
                <a:latin typeface="+mj-lt"/>
              </a:rPr>
              <a:t>Logistics là </a:t>
            </a:r>
            <a:r>
              <a:rPr lang="vi-VN" sz="2600" dirty="0">
                <a:solidFill>
                  <a:srgbClr val="FF0000"/>
                </a:solidFill>
                <a:latin typeface="+mj-lt"/>
              </a:rPr>
              <a:t>một phần </a:t>
            </a:r>
            <a:r>
              <a:rPr lang="vi-VN" sz="2600" dirty="0">
                <a:solidFill>
                  <a:schemeClr val="tx1"/>
                </a:solidFill>
                <a:latin typeface="+mj-lt"/>
              </a:rPr>
              <a:t>của chuỗi cung ứng. Là việc </a:t>
            </a:r>
            <a:r>
              <a:rPr lang="vi-VN" sz="2600" u="sng" dirty="0">
                <a:solidFill>
                  <a:srgbClr val="FF0000"/>
                </a:solidFill>
                <a:latin typeface="+mj-lt"/>
              </a:rPr>
              <a:t>lập kế hoạch, thực hiện và kiểm soát </a:t>
            </a:r>
            <a:r>
              <a:rPr lang="vi-VN" sz="2600" dirty="0">
                <a:solidFill>
                  <a:schemeClr val="tx1"/>
                </a:solidFill>
                <a:latin typeface="+mj-lt"/>
              </a:rPr>
              <a:t>việc vận chuyển và bảo quản có hiệu quả đối với hàng hóa, dịch vụ cũng như thông tin tương ứng </a:t>
            </a:r>
            <a:r>
              <a:rPr lang="vi-VN" sz="2600" u="sng" dirty="0">
                <a:solidFill>
                  <a:srgbClr val="FF0000"/>
                </a:solidFill>
                <a:latin typeface="+mj-lt"/>
              </a:rPr>
              <a:t>từ giai đoạn tiền sản xuất cho đến khi hàng hóa đến tay người tiêu dùng cuối cùng </a:t>
            </a:r>
            <a:r>
              <a:rPr lang="vi-VN" sz="2600" dirty="0">
                <a:solidFill>
                  <a:schemeClr val="tx1"/>
                </a:solidFill>
                <a:latin typeface="+mj-lt"/>
              </a:rPr>
              <a:t>để đáp ứng yêu cầu của khách hàng”. (Ủy ban quản lý logistics).</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495800"/>
            <a:ext cx="80772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5913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371600"/>
          </a:xfrm>
        </p:spPr>
        <p:txBody>
          <a:bodyPr>
            <a:normAutofit/>
          </a:bodyPr>
          <a:lstStyle/>
          <a:p>
            <a:pPr algn="l"/>
            <a:r>
              <a:rPr lang="vi-VN" sz="2300" b="1" dirty="0" smtClean="0">
                <a:solidFill>
                  <a:srgbClr val="FF0000"/>
                </a:solidFill>
              </a:rPr>
              <a:t>                    HỘI </a:t>
            </a:r>
            <a:r>
              <a:rPr lang="vi-VN" sz="2300" b="1" dirty="0">
                <a:solidFill>
                  <a:srgbClr val="FF0000"/>
                </a:solidFill>
              </a:rPr>
              <a:t>VÔ TUYẾN ĐIỆN TỬ VÀ TIN HỌC HẢI PHÒNG</a:t>
            </a:r>
            <a:r>
              <a:rPr lang="vi-VN" sz="2300" b="1" dirty="0" smtClean="0">
                <a:solidFill>
                  <a:srgbClr val="FF0000"/>
                </a:solidFill>
              </a:rPr>
              <a:t>   </a:t>
            </a:r>
            <a:r>
              <a:rPr lang="vi-VN" sz="2000" b="1" dirty="0" smtClean="0">
                <a:solidFill>
                  <a:srgbClr val="FF0000"/>
                </a:solidFill>
              </a:rPr>
              <a:t>                     </a:t>
            </a:r>
            <a:endParaRPr lang="vi-VN" sz="2000" b="1" dirty="0">
              <a:solidFill>
                <a:srgbClr val="7030A0"/>
              </a:solidFill>
            </a:endParaRPr>
          </a:p>
        </p:txBody>
      </p:sp>
      <p:sp>
        <p:nvSpPr>
          <p:cNvPr id="3" name="Subtitle 2"/>
          <p:cNvSpPr>
            <a:spLocks noGrp="1"/>
          </p:cNvSpPr>
          <p:nvPr>
            <p:ph type="subTitle" idx="1"/>
          </p:nvPr>
        </p:nvSpPr>
        <p:spPr>
          <a:xfrm>
            <a:off x="0" y="1371600"/>
            <a:ext cx="9144000" cy="5486400"/>
          </a:xfrm>
        </p:spPr>
        <p:txBody>
          <a:bodyPr>
            <a:normAutofit/>
          </a:bodyPr>
          <a:lstStyle/>
          <a:p>
            <a:pPr algn="l"/>
            <a:endParaRPr lang="vi-VN" sz="2800" b="1" dirty="0" smtClean="0">
              <a:solidFill>
                <a:srgbClr val="FF0000"/>
              </a:solidFill>
              <a:latin typeface="+mj-lt"/>
            </a:endParaRPr>
          </a:p>
          <a:p>
            <a:pPr algn="l"/>
            <a:r>
              <a:rPr lang="vi-VN" sz="2800" b="1" dirty="0" smtClean="0">
                <a:solidFill>
                  <a:srgbClr val="FF0000"/>
                </a:solidFill>
                <a:latin typeface="+mj-lt"/>
              </a:rPr>
              <a:t>Dịch vụ Logistics là gì ?</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sp>
        <p:nvSpPr>
          <p:cNvPr id="4" name="Rectangle 3"/>
          <p:cNvSpPr/>
          <p:nvPr/>
        </p:nvSpPr>
        <p:spPr>
          <a:xfrm>
            <a:off x="4419600" y="2286000"/>
            <a:ext cx="4495800" cy="441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vi-VN" sz="2400" dirty="0" smtClean="0">
                <a:latin typeface="+mj-lt"/>
              </a:rPr>
              <a:t>Theo </a:t>
            </a:r>
            <a:r>
              <a:rPr lang="vi-VN" sz="2400" dirty="0">
                <a:latin typeface="+mj-lt"/>
              </a:rPr>
              <a:t>điều 233 Luật Thương mại : “Dịch vụ logistics </a:t>
            </a:r>
            <a:r>
              <a:rPr lang="vi-VN" sz="2400" u="sng" dirty="0">
                <a:solidFill>
                  <a:srgbClr val="FF0000"/>
                </a:solidFill>
                <a:latin typeface="+mj-lt"/>
              </a:rPr>
              <a:t>là hoạt động thương mại,</a:t>
            </a:r>
            <a:r>
              <a:rPr lang="vi-VN" sz="2400" dirty="0">
                <a:latin typeface="+mj-lt"/>
              </a:rPr>
              <a:t> theo đó thương nhân tổ chức thực hiện một hoặc nhiều công việc bao gồm </a:t>
            </a:r>
            <a:r>
              <a:rPr lang="vi-VN" sz="2400" i="1" u="sng" dirty="0">
                <a:latin typeface="+mj-lt"/>
              </a:rPr>
              <a:t>nhận hàng, vận chuyển, lưu kho, lưu bãi, làm thủ tục hải quan, các thủ tục giấy tờ khác, tư vấn khách hàng, đóng gói bao bì, ghi ký mã hiệu, giao hàng hoặc các dịch vụ khác </a:t>
            </a:r>
            <a:r>
              <a:rPr lang="vi-VN" sz="2400" dirty="0">
                <a:latin typeface="+mj-lt"/>
              </a:rPr>
              <a:t>...»</a:t>
            </a:r>
          </a:p>
          <a:p>
            <a:endParaRPr lang="vi-VN" sz="2400" dirty="0">
              <a:latin typeface="+mj-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0"/>
            <a:ext cx="3657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2190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371600"/>
          </a:xfrm>
        </p:spPr>
        <p:txBody>
          <a:bodyPr>
            <a:normAutofit/>
          </a:bodyPr>
          <a:lstStyle/>
          <a:p>
            <a:pPr algn="l"/>
            <a:r>
              <a:rPr lang="vi-VN" sz="2300" b="1" dirty="0" smtClean="0">
                <a:solidFill>
                  <a:srgbClr val="FF0000"/>
                </a:solidFill>
              </a:rPr>
              <a:t>                    HỘI </a:t>
            </a:r>
            <a:r>
              <a:rPr lang="vi-VN" sz="2300" b="1" dirty="0">
                <a:solidFill>
                  <a:srgbClr val="FF0000"/>
                </a:solidFill>
              </a:rPr>
              <a:t>VÔ TUYẾN ĐIỆN TỬ VÀ TIN HỌC HẢI PHÒNG</a:t>
            </a:r>
            <a:r>
              <a:rPr lang="vi-VN" sz="2300" b="1" dirty="0" smtClean="0">
                <a:solidFill>
                  <a:srgbClr val="FF0000"/>
                </a:solidFill>
              </a:rPr>
              <a:t>   </a:t>
            </a:r>
            <a:r>
              <a:rPr lang="vi-VN" sz="2000" b="1" dirty="0" smtClean="0">
                <a:solidFill>
                  <a:srgbClr val="FF0000"/>
                </a:solidFill>
              </a:rPr>
              <a:t>                     </a:t>
            </a:r>
            <a:endParaRPr lang="vi-VN" sz="2000" b="1" dirty="0">
              <a:solidFill>
                <a:srgbClr val="7030A0"/>
              </a:solidFill>
            </a:endParaRPr>
          </a:p>
        </p:txBody>
      </p:sp>
      <p:sp>
        <p:nvSpPr>
          <p:cNvPr id="3" name="Subtitle 2"/>
          <p:cNvSpPr>
            <a:spLocks noGrp="1"/>
          </p:cNvSpPr>
          <p:nvPr>
            <p:ph type="subTitle" idx="1"/>
          </p:nvPr>
        </p:nvSpPr>
        <p:spPr>
          <a:xfrm>
            <a:off x="0" y="1371600"/>
            <a:ext cx="9144000" cy="5486400"/>
          </a:xfrm>
        </p:spPr>
        <p:txBody>
          <a:bodyPr>
            <a:normAutofit/>
          </a:bodyPr>
          <a:lstStyle/>
          <a:p>
            <a:pPr algn="l"/>
            <a:r>
              <a:rPr lang="vi-VN" sz="2800" b="1" dirty="0" smtClean="0">
                <a:solidFill>
                  <a:srgbClr val="FF0000"/>
                </a:solidFill>
                <a:latin typeface="+mj-lt"/>
              </a:rPr>
              <a:t>Dịch vụ Logistics là gì ?</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 y="2590800"/>
            <a:ext cx="88487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2351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371600"/>
          </a:xfrm>
        </p:spPr>
        <p:txBody>
          <a:bodyPr>
            <a:normAutofit/>
          </a:bodyPr>
          <a:lstStyle/>
          <a:p>
            <a:pPr algn="l"/>
            <a:r>
              <a:rPr lang="vi-VN" sz="2300" b="1" dirty="0" smtClean="0">
                <a:solidFill>
                  <a:srgbClr val="FF0000"/>
                </a:solidFill>
              </a:rPr>
              <a:t>                    HỘI </a:t>
            </a:r>
            <a:r>
              <a:rPr lang="vi-VN" sz="2300" b="1" dirty="0">
                <a:solidFill>
                  <a:srgbClr val="FF0000"/>
                </a:solidFill>
              </a:rPr>
              <a:t>VÔ TUYẾN ĐIỆN TỬ VÀ TIN HỌC HẢI PHÒNG</a:t>
            </a:r>
            <a:r>
              <a:rPr lang="vi-VN" sz="2300" b="1" dirty="0" smtClean="0">
                <a:solidFill>
                  <a:srgbClr val="FF0000"/>
                </a:solidFill>
              </a:rPr>
              <a:t>   </a:t>
            </a:r>
            <a:r>
              <a:rPr lang="vi-VN" sz="2000" b="1" dirty="0" smtClean="0">
                <a:solidFill>
                  <a:srgbClr val="FF0000"/>
                </a:solidFill>
              </a:rPr>
              <a:t>                     </a:t>
            </a:r>
            <a:endParaRPr lang="vi-VN" sz="2000" b="1" dirty="0">
              <a:solidFill>
                <a:srgbClr val="7030A0"/>
              </a:solidFill>
            </a:endParaRPr>
          </a:p>
        </p:txBody>
      </p:sp>
      <p:sp>
        <p:nvSpPr>
          <p:cNvPr id="3" name="Subtitle 2"/>
          <p:cNvSpPr>
            <a:spLocks noGrp="1"/>
          </p:cNvSpPr>
          <p:nvPr>
            <p:ph type="subTitle" idx="1"/>
          </p:nvPr>
        </p:nvSpPr>
        <p:spPr>
          <a:xfrm>
            <a:off x="0" y="1371600"/>
            <a:ext cx="9144000" cy="5486400"/>
          </a:xfrm>
        </p:spPr>
        <p:txBody>
          <a:bodyPr>
            <a:normAutofit/>
          </a:bodyPr>
          <a:lstStyle/>
          <a:p>
            <a:pPr algn="l"/>
            <a:r>
              <a:rPr lang="vi-VN" sz="2800" b="1" dirty="0" smtClean="0">
                <a:solidFill>
                  <a:srgbClr val="FF0000"/>
                </a:solidFill>
                <a:latin typeface="+mj-lt"/>
              </a:rPr>
              <a:t>Cần phân biệt rõ khái niệm về Logistics và dịch vụ Logistics.</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sp>
        <p:nvSpPr>
          <p:cNvPr id="4" name="Rectangle 3"/>
          <p:cNvSpPr/>
          <p:nvPr/>
        </p:nvSpPr>
        <p:spPr>
          <a:xfrm>
            <a:off x="4419600" y="2286000"/>
            <a:ext cx="4495800" cy="441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vi-VN" sz="4000" b="1" dirty="0" smtClean="0">
                <a:solidFill>
                  <a:prstClr val="black"/>
                </a:solidFill>
                <a:latin typeface="Times New Roman"/>
              </a:rPr>
              <a:t>Dịch </a:t>
            </a:r>
            <a:r>
              <a:rPr lang="vi-VN" sz="4000" b="1" dirty="0">
                <a:solidFill>
                  <a:prstClr val="black"/>
                </a:solidFill>
                <a:latin typeface="Times New Roman"/>
              </a:rPr>
              <a:t>vụ logistics </a:t>
            </a:r>
            <a:r>
              <a:rPr lang="vi-VN" sz="4000" u="sng" dirty="0">
                <a:solidFill>
                  <a:srgbClr val="FF0000"/>
                </a:solidFill>
                <a:latin typeface="Times New Roman"/>
              </a:rPr>
              <a:t>là hoạt động </a:t>
            </a:r>
            <a:r>
              <a:rPr lang="vi-VN" sz="4000" u="sng" dirty="0" smtClean="0">
                <a:solidFill>
                  <a:srgbClr val="FF0000"/>
                </a:solidFill>
                <a:latin typeface="Times New Roman"/>
              </a:rPr>
              <a:t>nhằm </a:t>
            </a:r>
            <a:r>
              <a:rPr lang="vi-VN" sz="4000" dirty="0" smtClean="0">
                <a:solidFill>
                  <a:prstClr val="black"/>
                </a:solidFill>
                <a:latin typeface="Times New Roman"/>
              </a:rPr>
              <a:t>thực </a:t>
            </a:r>
            <a:r>
              <a:rPr lang="vi-VN" sz="4000" dirty="0">
                <a:solidFill>
                  <a:prstClr val="black"/>
                </a:solidFill>
                <a:latin typeface="Times New Roman"/>
              </a:rPr>
              <a:t>hiện </a:t>
            </a:r>
            <a:r>
              <a:rPr lang="vi-VN" sz="4000" b="1" i="1" dirty="0">
                <a:solidFill>
                  <a:prstClr val="black"/>
                </a:solidFill>
                <a:latin typeface="Times New Roman"/>
              </a:rPr>
              <a:t>một hoặc nhiều công việc </a:t>
            </a:r>
            <a:r>
              <a:rPr lang="vi-VN" sz="4000" dirty="0" smtClean="0">
                <a:solidFill>
                  <a:prstClr val="black"/>
                </a:solidFill>
                <a:latin typeface="Times New Roman"/>
              </a:rPr>
              <a:t>của Logistics . </a:t>
            </a:r>
            <a:endParaRPr lang="vi-VN" sz="4000" dirty="0">
              <a:solidFill>
                <a:prstClr val="black"/>
              </a:solidFill>
              <a:latin typeface="Times New Roman"/>
            </a:endParaRPr>
          </a:p>
          <a:p>
            <a:endParaRPr lang="vi-VN" sz="2400" dirty="0">
              <a:solidFill>
                <a:prstClr val="black"/>
              </a:solidFill>
              <a:latin typeface="Times New Roman"/>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0"/>
            <a:ext cx="3657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885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371600"/>
          </a:xfrm>
        </p:spPr>
        <p:txBody>
          <a:bodyPr>
            <a:normAutofit/>
          </a:bodyPr>
          <a:lstStyle/>
          <a:p>
            <a:pPr algn="l"/>
            <a:r>
              <a:rPr lang="vi-VN" sz="2300" b="1" dirty="0" smtClean="0">
                <a:solidFill>
                  <a:srgbClr val="FF0000"/>
                </a:solidFill>
              </a:rPr>
              <a:t>                    HỘI </a:t>
            </a:r>
            <a:r>
              <a:rPr lang="vi-VN" sz="2300" b="1" dirty="0">
                <a:solidFill>
                  <a:srgbClr val="FF0000"/>
                </a:solidFill>
              </a:rPr>
              <a:t>VÔ TUYẾN ĐIỆN TỬ VÀ TIN HỌC HẢI PHÒNG</a:t>
            </a:r>
            <a:r>
              <a:rPr lang="vi-VN" sz="2300" b="1" dirty="0" smtClean="0">
                <a:solidFill>
                  <a:srgbClr val="FF0000"/>
                </a:solidFill>
              </a:rPr>
              <a:t>   </a:t>
            </a:r>
            <a:r>
              <a:rPr lang="vi-VN" sz="2000" b="1" dirty="0" smtClean="0">
                <a:solidFill>
                  <a:srgbClr val="FF0000"/>
                </a:solidFill>
              </a:rPr>
              <a:t>                     </a:t>
            </a:r>
            <a:endParaRPr lang="vi-VN" sz="2000" b="1" dirty="0">
              <a:solidFill>
                <a:srgbClr val="7030A0"/>
              </a:solidFill>
            </a:endParaRPr>
          </a:p>
        </p:txBody>
      </p:sp>
      <p:sp>
        <p:nvSpPr>
          <p:cNvPr id="3" name="Subtitle 2"/>
          <p:cNvSpPr>
            <a:spLocks noGrp="1"/>
          </p:cNvSpPr>
          <p:nvPr>
            <p:ph type="subTitle" idx="1"/>
          </p:nvPr>
        </p:nvSpPr>
        <p:spPr>
          <a:xfrm>
            <a:off x="0" y="1371600"/>
            <a:ext cx="9144000" cy="5486400"/>
          </a:xfrm>
        </p:spPr>
        <p:txBody>
          <a:bodyPr>
            <a:normAutofit/>
          </a:bodyPr>
          <a:lstStyle/>
          <a:p>
            <a:pPr algn="l"/>
            <a:endParaRPr lang="vi-VN" sz="2800" b="1" dirty="0" smtClean="0">
              <a:solidFill>
                <a:srgbClr val="FF0000"/>
              </a:solidFill>
              <a:latin typeface="+mj-lt"/>
            </a:endParaRPr>
          </a:p>
          <a:p>
            <a:pPr algn="l"/>
            <a:r>
              <a:rPr lang="vi-VN" sz="2800" b="1" dirty="0" smtClean="0">
                <a:solidFill>
                  <a:srgbClr val="FF0000"/>
                </a:solidFill>
                <a:latin typeface="+mj-lt"/>
              </a:rPr>
              <a:t>Quản trị Dịch vụ Logistics ?</a:t>
            </a:r>
          </a:p>
          <a:p>
            <a:pPr algn="l"/>
            <a:endParaRPr lang="vi-VN" sz="2800" dirty="0" smtClean="0">
              <a:solidFill>
                <a:schemeClr val="tx1"/>
              </a:solidFill>
              <a:latin typeface="+mj-lt"/>
            </a:endParaRPr>
          </a:p>
          <a:p>
            <a:pPr algn="l"/>
            <a:r>
              <a:rPr lang="vi-VN" sz="2800" dirty="0" smtClean="0">
                <a:solidFill>
                  <a:schemeClr val="tx1"/>
                </a:solidFill>
                <a:latin typeface="+mj-lt"/>
              </a:rPr>
              <a:t>Quản </a:t>
            </a:r>
            <a:r>
              <a:rPr lang="vi-VN" sz="2800" dirty="0">
                <a:solidFill>
                  <a:schemeClr val="tx1"/>
                </a:solidFill>
                <a:latin typeface="+mj-lt"/>
              </a:rPr>
              <a:t>trị </a:t>
            </a:r>
            <a:r>
              <a:rPr lang="vi-VN" sz="2800" dirty="0" smtClean="0">
                <a:solidFill>
                  <a:schemeClr val="tx1"/>
                </a:solidFill>
                <a:latin typeface="+mj-lt"/>
              </a:rPr>
              <a:t>dịch vụ logistics là </a:t>
            </a:r>
          </a:p>
          <a:p>
            <a:pPr algn="l"/>
            <a:r>
              <a:rPr lang="vi-VN" sz="2800" dirty="0" smtClean="0">
                <a:solidFill>
                  <a:schemeClr val="tx1"/>
                </a:solidFill>
                <a:latin typeface="+mj-lt"/>
              </a:rPr>
              <a:t>việc </a:t>
            </a:r>
            <a:r>
              <a:rPr lang="vi-VN" sz="2800" b="1" dirty="0">
                <a:solidFill>
                  <a:schemeClr val="tx1"/>
                </a:solidFill>
                <a:latin typeface="+mj-lt"/>
              </a:rPr>
              <a:t>hoạch định, </a:t>
            </a:r>
            <a:endParaRPr lang="vi-VN" sz="2800" b="1" dirty="0" smtClean="0">
              <a:solidFill>
                <a:schemeClr val="tx1"/>
              </a:solidFill>
              <a:latin typeface="+mj-lt"/>
            </a:endParaRPr>
          </a:p>
          <a:p>
            <a:pPr algn="l"/>
            <a:r>
              <a:rPr lang="vi-VN" sz="2800" b="1" dirty="0" smtClean="0">
                <a:solidFill>
                  <a:schemeClr val="tx1"/>
                </a:solidFill>
                <a:latin typeface="+mj-lt"/>
              </a:rPr>
              <a:t>thực </a:t>
            </a:r>
            <a:r>
              <a:rPr lang="vi-VN" sz="2800" b="1" dirty="0">
                <a:solidFill>
                  <a:schemeClr val="tx1"/>
                </a:solidFill>
                <a:latin typeface="+mj-lt"/>
              </a:rPr>
              <a:t>hiện, </a:t>
            </a:r>
            <a:endParaRPr lang="vi-VN" sz="2800" b="1" dirty="0" smtClean="0">
              <a:solidFill>
                <a:schemeClr val="tx1"/>
              </a:solidFill>
              <a:latin typeface="+mj-lt"/>
            </a:endParaRPr>
          </a:p>
          <a:p>
            <a:pPr algn="l"/>
            <a:r>
              <a:rPr lang="vi-VN" sz="2800" b="1" dirty="0" smtClean="0">
                <a:solidFill>
                  <a:schemeClr val="tx1"/>
                </a:solidFill>
                <a:latin typeface="+mj-lt"/>
              </a:rPr>
              <a:t>kiểm </a:t>
            </a:r>
            <a:r>
              <a:rPr lang="vi-VN" sz="2800" b="1" dirty="0">
                <a:solidFill>
                  <a:schemeClr val="tx1"/>
                </a:solidFill>
                <a:latin typeface="+mj-lt"/>
              </a:rPr>
              <a:t>soát </a:t>
            </a:r>
            <a:r>
              <a:rPr lang="vi-VN" sz="2800" dirty="0" smtClean="0">
                <a:solidFill>
                  <a:schemeClr val="tx1"/>
                </a:solidFill>
                <a:latin typeface="+mj-lt"/>
              </a:rPr>
              <a:t>dịch vụ logistics.</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399" y="1981200"/>
            <a:ext cx="4866249"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7259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371600"/>
          </a:xfrm>
        </p:spPr>
        <p:txBody>
          <a:bodyPr>
            <a:normAutofit/>
          </a:bodyPr>
          <a:lstStyle/>
          <a:p>
            <a:pPr algn="l"/>
            <a:r>
              <a:rPr lang="vi-VN" sz="2300" b="1" dirty="0" smtClean="0">
                <a:solidFill>
                  <a:srgbClr val="FF0000"/>
                </a:solidFill>
              </a:rPr>
              <a:t>                    HỘI </a:t>
            </a:r>
            <a:r>
              <a:rPr lang="vi-VN" sz="2300" b="1" dirty="0">
                <a:solidFill>
                  <a:srgbClr val="FF0000"/>
                </a:solidFill>
              </a:rPr>
              <a:t>VÔ TUYẾN ĐIỆN TỬ VÀ TIN HỌC HẢI PHÒNG</a:t>
            </a:r>
            <a:r>
              <a:rPr lang="vi-VN" sz="2300" b="1" dirty="0" smtClean="0">
                <a:solidFill>
                  <a:srgbClr val="FF0000"/>
                </a:solidFill>
              </a:rPr>
              <a:t>   </a:t>
            </a:r>
            <a:r>
              <a:rPr lang="vi-VN" sz="2000" b="1" dirty="0" smtClean="0">
                <a:solidFill>
                  <a:srgbClr val="FF0000"/>
                </a:solidFill>
              </a:rPr>
              <a:t>                     </a:t>
            </a:r>
            <a:endParaRPr lang="vi-VN" sz="2000" b="1" dirty="0">
              <a:solidFill>
                <a:srgbClr val="7030A0"/>
              </a:solidFill>
            </a:endParaRPr>
          </a:p>
        </p:txBody>
      </p:sp>
      <p:sp>
        <p:nvSpPr>
          <p:cNvPr id="3" name="Subtitle 2"/>
          <p:cNvSpPr>
            <a:spLocks noGrp="1"/>
          </p:cNvSpPr>
          <p:nvPr>
            <p:ph type="subTitle" idx="1"/>
          </p:nvPr>
        </p:nvSpPr>
        <p:spPr>
          <a:xfrm>
            <a:off x="0" y="1371600"/>
            <a:ext cx="9144000" cy="5486400"/>
          </a:xfrm>
        </p:spPr>
        <p:txBody>
          <a:bodyPr>
            <a:normAutofit/>
          </a:bodyPr>
          <a:lstStyle/>
          <a:p>
            <a:pPr algn="l"/>
            <a:endParaRPr lang="vi-VN" sz="2800" b="1" dirty="0" smtClean="0">
              <a:solidFill>
                <a:srgbClr val="FF0000"/>
              </a:solidFill>
              <a:latin typeface="+mj-lt"/>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02" y="1371600"/>
            <a:ext cx="8741898"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371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371600"/>
          </a:xfrm>
        </p:spPr>
        <p:txBody>
          <a:bodyPr>
            <a:normAutofit/>
          </a:bodyPr>
          <a:lstStyle/>
          <a:p>
            <a:r>
              <a:rPr lang="vi-VN" sz="2000" b="1" dirty="0" smtClean="0">
                <a:solidFill>
                  <a:srgbClr val="FF0000"/>
                </a:solidFill>
              </a:rPr>
              <a:t>                     </a:t>
            </a:r>
            <a:r>
              <a:rPr lang="vi-VN" sz="2300" b="1" dirty="0">
                <a:solidFill>
                  <a:srgbClr val="FF0000"/>
                </a:solidFill>
              </a:rPr>
              <a:t>HỘI VÔ TUYẾN ĐIỆN TỬ VÀ TIN HỌC HẢI PHÒNG</a:t>
            </a:r>
            <a:endParaRPr lang="vi-VN" sz="2300" b="1" dirty="0">
              <a:solidFill>
                <a:srgbClr val="7030A0"/>
              </a:solidFill>
            </a:endParaRPr>
          </a:p>
        </p:txBody>
      </p:sp>
      <p:sp>
        <p:nvSpPr>
          <p:cNvPr id="3" name="Subtitle 2"/>
          <p:cNvSpPr>
            <a:spLocks noGrp="1"/>
          </p:cNvSpPr>
          <p:nvPr>
            <p:ph type="subTitle" idx="1"/>
          </p:nvPr>
        </p:nvSpPr>
        <p:spPr>
          <a:xfrm>
            <a:off x="0" y="1371600"/>
            <a:ext cx="9144000" cy="5486400"/>
          </a:xfrm>
        </p:spPr>
        <p:txBody>
          <a:bodyPr>
            <a:normAutofit/>
          </a:bodyPr>
          <a:lstStyle/>
          <a:p>
            <a:pPr algn="l"/>
            <a:r>
              <a:rPr lang="vi-VN" sz="2800" b="1" dirty="0" smtClean="0">
                <a:solidFill>
                  <a:srgbClr val="FF0000"/>
                </a:solidFill>
                <a:latin typeface="+mj-lt"/>
              </a:rPr>
              <a:t>III/ Chuyển </a:t>
            </a:r>
            <a:r>
              <a:rPr lang="vi-VN" sz="2800" b="1" dirty="0">
                <a:solidFill>
                  <a:srgbClr val="FF0000"/>
                </a:solidFill>
                <a:latin typeface="+mj-lt"/>
              </a:rPr>
              <a:t>đổi số </a:t>
            </a:r>
            <a:r>
              <a:rPr lang="vi-VN" sz="2800" b="1" dirty="0" smtClean="0">
                <a:solidFill>
                  <a:srgbClr val="FF0000"/>
                </a:solidFill>
                <a:latin typeface="+mj-lt"/>
              </a:rPr>
              <a:t> đối với quản trị dịch vụ LOGISTICS:</a:t>
            </a:r>
          </a:p>
          <a:p>
            <a:pPr algn="l"/>
            <a:r>
              <a:rPr lang="vi-VN" sz="2800" b="1" dirty="0" smtClean="0">
                <a:solidFill>
                  <a:schemeClr val="tx1"/>
                </a:solidFill>
                <a:latin typeface="+mj-lt"/>
              </a:rPr>
              <a:t>+ </a:t>
            </a:r>
            <a:r>
              <a:rPr lang="vi-VN" sz="2800" b="1" dirty="0" smtClean="0">
                <a:solidFill>
                  <a:schemeClr val="tx1"/>
                </a:solidFill>
                <a:latin typeface="+mj-lt"/>
              </a:rPr>
              <a:t>Vai </a:t>
            </a:r>
            <a:r>
              <a:rPr lang="vi-VN" sz="2800" b="1" dirty="0">
                <a:solidFill>
                  <a:schemeClr val="tx1"/>
                </a:solidFill>
                <a:latin typeface="+mj-lt"/>
              </a:rPr>
              <a:t>trò chuyển đổi số  đối với quản trị dịch vụ </a:t>
            </a:r>
            <a:r>
              <a:rPr lang="vi-VN" sz="2800" b="1" dirty="0" smtClean="0">
                <a:solidFill>
                  <a:schemeClr val="tx1"/>
                </a:solidFill>
                <a:latin typeface="+mj-lt"/>
              </a:rPr>
              <a:t>Logistics.</a:t>
            </a:r>
          </a:p>
          <a:p>
            <a:pPr algn="l"/>
            <a:r>
              <a:rPr lang="vi-VN" sz="2800" b="1" dirty="0">
                <a:solidFill>
                  <a:schemeClr val="tx1"/>
                </a:solidFill>
                <a:latin typeface="+mj-lt"/>
              </a:rPr>
              <a:t>+ </a:t>
            </a:r>
            <a:r>
              <a:rPr lang="vi-VN" sz="2800" b="1" dirty="0" smtClean="0">
                <a:solidFill>
                  <a:schemeClr val="tx1"/>
                </a:solidFill>
                <a:latin typeface="+mj-lt"/>
              </a:rPr>
              <a:t> </a:t>
            </a:r>
            <a:r>
              <a:rPr lang="vi-VN" sz="2800" b="1" dirty="0">
                <a:solidFill>
                  <a:schemeClr val="tx1"/>
                </a:solidFill>
                <a:latin typeface="+mj-lt"/>
              </a:rPr>
              <a:t>Ích lợi của chuyển đổi số đối với doanh nghiệp dịch vụ </a:t>
            </a:r>
            <a:r>
              <a:rPr lang="vi-VN" sz="2800" b="1" dirty="0" smtClean="0">
                <a:solidFill>
                  <a:schemeClr val="tx1"/>
                </a:solidFill>
                <a:latin typeface="+mj-lt"/>
              </a:rPr>
              <a:t>Logistics</a:t>
            </a:r>
            <a:r>
              <a:rPr lang="vi-VN" sz="2800" b="1" dirty="0" smtClean="0">
                <a:solidFill>
                  <a:schemeClr val="tx1"/>
                </a:solidFill>
                <a:latin typeface="+mj-lt"/>
              </a:rPr>
              <a:t>.</a:t>
            </a:r>
          </a:p>
          <a:p>
            <a:pPr algn="l"/>
            <a:r>
              <a:rPr lang="vi-VN" sz="2800" b="1" dirty="0">
                <a:solidFill>
                  <a:schemeClr val="tx1"/>
                </a:solidFill>
                <a:latin typeface="+mj-lt"/>
              </a:rPr>
              <a:t>+ Bảng Chỉ số chuyển đổi số .</a:t>
            </a:r>
          </a:p>
          <a:p>
            <a:pPr algn="l"/>
            <a:r>
              <a:rPr lang="vi-VN" sz="2800" b="1" dirty="0" smtClean="0">
                <a:solidFill>
                  <a:schemeClr val="tx1"/>
                </a:solidFill>
                <a:latin typeface="+mj-lt"/>
              </a:rPr>
              <a:t>+ </a:t>
            </a:r>
            <a:r>
              <a:rPr lang="pt-BR" sz="2800" b="1" dirty="0">
                <a:solidFill>
                  <a:schemeClr val="tx1"/>
                </a:solidFill>
                <a:latin typeface="+mj-lt"/>
              </a:rPr>
              <a:t>Vai trò của lãnh đạo</a:t>
            </a:r>
            <a:r>
              <a:rPr lang="vi-VN" sz="2800" b="1" dirty="0">
                <a:solidFill>
                  <a:schemeClr val="tx1"/>
                </a:solidFill>
                <a:latin typeface="+mj-lt"/>
              </a:rPr>
              <a:t>.</a:t>
            </a:r>
          </a:p>
          <a:p>
            <a:pPr algn="l"/>
            <a:r>
              <a:rPr lang="vi-VN" sz="2800" b="1" dirty="0">
                <a:solidFill>
                  <a:schemeClr val="tx1"/>
                </a:solidFill>
                <a:latin typeface="+mj-lt"/>
              </a:rPr>
              <a:t>+ Một số Công nghệ Chuyển đổi số với Quản trị dịch vụ Logistics</a:t>
            </a:r>
            <a:endParaRPr lang="pt-BR" sz="2800" b="1" dirty="0">
              <a:solidFill>
                <a:schemeClr val="tx1"/>
              </a:solidFill>
              <a:latin typeface="+mj-lt"/>
            </a:endParaRPr>
          </a:p>
          <a:p>
            <a:pPr algn="l"/>
            <a:endParaRPr lang="vi-VN" sz="2800" b="1" dirty="0" smtClean="0">
              <a:solidFill>
                <a:schemeClr val="tx1"/>
              </a:solidFill>
              <a:latin typeface="+mj-lt"/>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spTree>
    <p:extLst>
      <p:ext uri="{BB962C8B-B14F-4D97-AF65-F5344CB8AC3E}">
        <p14:creationId xmlns:p14="http://schemas.microsoft.com/office/powerpoint/2010/main" val="13500623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371600"/>
          </a:xfrm>
        </p:spPr>
        <p:txBody>
          <a:bodyPr>
            <a:normAutofit/>
          </a:bodyPr>
          <a:lstStyle/>
          <a:p>
            <a:r>
              <a:rPr lang="vi-VN" sz="2000" b="1" dirty="0" smtClean="0">
                <a:solidFill>
                  <a:srgbClr val="FF0000"/>
                </a:solidFill>
              </a:rPr>
              <a:t>                     </a:t>
            </a:r>
            <a:r>
              <a:rPr lang="vi-VN" sz="2300" b="1" dirty="0">
                <a:solidFill>
                  <a:srgbClr val="FF0000"/>
                </a:solidFill>
              </a:rPr>
              <a:t>HỘI VÔ TUYẾN ĐIỆN TỬ VÀ TIN HỌC HẢI PHÒNG</a:t>
            </a:r>
            <a:endParaRPr lang="vi-VN" sz="2300" b="1" dirty="0">
              <a:solidFill>
                <a:srgbClr val="7030A0"/>
              </a:solidFill>
            </a:endParaRPr>
          </a:p>
        </p:txBody>
      </p:sp>
      <p:sp>
        <p:nvSpPr>
          <p:cNvPr id="3" name="Subtitle 2"/>
          <p:cNvSpPr>
            <a:spLocks noGrp="1"/>
          </p:cNvSpPr>
          <p:nvPr>
            <p:ph type="subTitle" idx="1"/>
          </p:nvPr>
        </p:nvSpPr>
        <p:spPr>
          <a:xfrm>
            <a:off x="0" y="1371600"/>
            <a:ext cx="9144000" cy="5486400"/>
          </a:xfrm>
        </p:spPr>
        <p:txBody>
          <a:bodyPr>
            <a:normAutofit/>
          </a:bodyPr>
          <a:lstStyle/>
          <a:p>
            <a:pPr algn="l"/>
            <a:r>
              <a:rPr lang="vi-VN" sz="2800" b="1" dirty="0">
                <a:solidFill>
                  <a:srgbClr val="FF0000"/>
                </a:solidFill>
                <a:latin typeface="+mj-lt"/>
              </a:rPr>
              <a:t>b</a:t>
            </a:r>
            <a:r>
              <a:rPr lang="vi-VN" sz="2800" b="1" dirty="0" smtClean="0">
                <a:solidFill>
                  <a:srgbClr val="FF0000"/>
                </a:solidFill>
                <a:latin typeface="+mj-lt"/>
              </a:rPr>
              <a:t>/ Vai trò chuyển </a:t>
            </a:r>
            <a:r>
              <a:rPr lang="vi-VN" sz="2800" b="1" dirty="0">
                <a:solidFill>
                  <a:srgbClr val="FF0000"/>
                </a:solidFill>
                <a:latin typeface="+mj-lt"/>
              </a:rPr>
              <a:t>đổi số  đối với quản trị dịch vụ </a:t>
            </a:r>
            <a:r>
              <a:rPr lang="vi-VN" sz="2800" b="1" dirty="0" smtClean="0">
                <a:solidFill>
                  <a:srgbClr val="FF0000"/>
                </a:solidFill>
                <a:latin typeface="+mj-lt"/>
              </a:rPr>
              <a:t>Logistics:</a:t>
            </a:r>
          </a:p>
          <a:p>
            <a:pPr marL="457200" indent="-457200" algn="l">
              <a:buFontTx/>
              <a:buChar char="-"/>
            </a:pPr>
            <a:r>
              <a:rPr lang="vi-VN" sz="2800" dirty="0" smtClean="0">
                <a:solidFill>
                  <a:schemeClr val="tx1"/>
                </a:solidFill>
                <a:latin typeface="+mj-lt"/>
              </a:rPr>
              <a:t>Thúc </a:t>
            </a:r>
            <a:r>
              <a:rPr lang="vi-VN" sz="2800" dirty="0">
                <a:solidFill>
                  <a:schemeClr val="tx1"/>
                </a:solidFill>
                <a:latin typeface="+mj-lt"/>
              </a:rPr>
              <a:t>đẩy quản trị doanh </a:t>
            </a:r>
            <a:r>
              <a:rPr lang="vi-VN" sz="2800" dirty="0" smtClean="0">
                <a:solidFill>
                  <a:schemeClr val="tx1"/>
                </a:solidFill>
                <a:latin typeface="+mj-lt"/>
              </a:rPr>
              <a:t>nghiệp dịch </a:t>
            </a:r>
            <a:r>
              <a:rPr lang="vi-VN" sz="2800" dirty="0">
                <a:solidFill>
                  <a:schemeClr val="tx1"/>
                </a:solidFill>
                <a:latin typeface="+mj-lt"/>
              </a:rPr>
              <a:t>vụ LOGISTICS hiệu quả. </a:t>
            </a:r>
            <a:endParaRPr lang="vi-VN" sz="2800" dirty="0" smtClean="0">
              <a:solidFill>
                <a:schemeClr val="tx1"/>
              </a:solidFill>
              <a:latin typeface="+mj-lt"/>
            </a:endParaRPr>
          </a:p>
          <a:p>
            <a:pPr marL="457200" indent="-457200" algn="l">
              <a:buFontTx/>
              <a:buChar char="-"/>
            </a:pPr>
            <a:r>
              <a:rPr lang="vi-VN" sz="2800" dirty="0" smtClean="0">
                <a:solidFill>
                  <a:schemeClr val="tx1"/>
                </a:solidFill>
                <a:latin typeface="+mj-lt"/>
              </a:rPr>
              <a:t>Tạo sự minh </a:t>
            </a:r>
            <a:r>
              <a:rPr lang="vi-VN" sz="2800" dirty="0">
                <a:solidFill>
                  <a:schemeClr val="tx1"/>
                </a:solidFill>
                <a:latin typeface="+mj-lt"/>
              </a:rPr>
              <a:t>bạch, chi tiết </a:t>
            </a:r>
            <a:r>
              <a:rPr lang="vi-VN" sz="2800" dirty="0" smtClean="0">
                <a:solidFill>
                  <a:schemeClr val="tx1"/>
                </a:solidFill>
                <a:latin typeface="+mj-lt"/>
              </a:rPr>
              <a:t>nhờ số hóa mọi </a:t>
            </a:r>
            <a:r>
              <a:rPr lang="vi-VN" sz="2800" dirty="0">
                <a:solidFill>
                  <a:schemeClr val="tx1"/>
                </a:solidFill>
                <a:latin typeface="+mj-lt"/>
              </a:rPr>
              <a:t>thông tin về hoạt động doanh </a:t>
            </a:r>
            <a:r>
              <a:rPr lang="vi-VN" sz="2800" dirty="0" smtClean="0">
                <a:solidFill>
                  <a:schemeClr val="tx1"/>
                </a:solidFill>
                <a:latin typeface="+mj-lt"/>
              </a:rPr>
              <a:t>nghiệp dịch </a:t>
            </a:r>
            <a:r>
              <a:rPr lang="vi-VN" sz="2800" dirty="0">
                <a:solidFill>
                  <a:schemeClr val="tx1"/>
                </a:solidFill>
                <a:latin typeface="+mj-lt"/>
              </a:rPr>
              <a:t>vụ LOGISTICS. </a:t>
            </a:r>
            <a:endParaRPr lang="vi-VN" sz="2800" dirty="0" smtClean="0">
              <a:solidFill>
                <a:schemeClr val="tx1"/>
              </a:solidFill>
              <a:latin typeface="+mj-lt"/>
            </a:endParaRPr>
          </a:p>
          <a:p>
            <a:pPr marL="457200" indent="-457200" algn="l">
              <a:buFontTx/>
              <a:buChar char="-"/>
            </a:pPr>
            <a:r>
              <a:rPr lang="vi-VN" sz="2800" dirty="0" smtClean="0">
                <a:solidFill>
                  <a:schemeClr val="tx1"/>
                </a:solidFill>
                <a:latin typeface="+mj-lt"/>
              </a:rPr>
              <a:t>Khắc </a:t>
            </a:r>
            <a:r>
              <a:rPr lang="vi-VN" sz="2800" dirty="0">
                <a:solidFill>
                  <a:schemeClr val="tx1"/>
                </a:solidFill>
                <a:latin typeface="+mj-lt"/>
              </a:rPr>
              <a:t>phục những rủi ro về chi phí ẩn, quỹ đen nhằm tối ưu hoá doanh thu hiệu quả</a:t>
            </a:r>
            <a:r>
              <a:rPr lang="vi-VN" sz="2800" b="1" dirty="0">
                <a:solidFill>
                  <a:srgbClr val="FF0000"/>
                </a:solidFill>
                <a:latin typeface="+mj-lt"/>
              </a:rPr>
              <a:t>.</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spTree>
    <p:extLst>
      <p:ext uri="{BB962C8B-B14F-4D97-AF65-F5344CB8AC3E}">
        <p14:creationId xmlns:p14="http://schemas.microsoft.com/office/powerpoint/2010/main" val="3688840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371600"/>
          </a:xfrm>
        </p:spPr>
        <p:txBody>
          <a:bodyPr>
            <a:normAutofit/>
          </a:bodyPr>
          <a:lstStyle/>
          <a:p>
            <a:r>
              <a:rPr lang="vi-VN" sz="2000" b="1" dirty="0" smtClean="0">
                <a:solidFill>
                  <a:srgbClr val="FF0000"/>
                </a:solidFill>
              </a:rPr>
              <a:t>                     </a:t>
            </a:r>
            <a:r>
              <a:rPr lang="vi-VN" sz="2400" b="1" dirty="0" smtClean="0">
                <a:solidFill>
                  <a:srgbClr val="FF0000"/>
                </a:solidFill>
              </a:rPr>
              <a:t>HỘI VÔ TUYẾN ĐIỆN TỬ VÀ TIN HỌC HẢI PHÒNG</a:t>
            </a:r>
            <a:endParaRPr lang="vi-VN" sz="2400" b="1" dirty="0">
              <a:solidFill>
                <a:srgbClr val="7030A0"/>
              </a:solidFill>
            </a:endParaRPr>
          </a:p>
        </p:txBody>
      </p:sp>
      <p:sp>
        <p:nvSpPr>
          <p:cNvPr id="3" name="Subtitle 2"/>
          <p:cNvSpPr>
            <a:spLocks noGrp="1"/>
          </p:cNvSpPr>
          <p:nvPr>
            <p:ph type="subTitle" idx="1"/>
          </p:nvPr>
        </p:nvSpPr>
        <p:spPr>
          <a:xfrm>
            <a:off x="0" y="1143000"/>
            <a:ext cx="9144000" cy="5257800"/>
          </a:xfrm>
        </p:spPr>
        <p:txBody>
          <a:bodyPr>
            <a:normAutofit/>
          </a:bodyPr>
          <a:lstStyle/>
          <a:p>
            <a:endParaRPr lang="vi-VN" b="1" dirty="0" smtClean="0">
              <a:solidFill>
                <a:srgbClr val="FF0000"/>
              </a:solidFill>
              <a:latin typeface="+mj-lt"/>
            </a:endParaRPr>
          </a:p>
          <a:p>
            <a:r>
              <a:rPr lang="vi-VN" sz="2800" b="1" dirty="0" smtClean="0">
                <a:solidFill>
                  <a:srgbClr val="FF0000"/>
                </a:solidFill>
                <a:latin typeface="+mj-lt"/>
              </a:rPr>
              <a:t>NỘI DUNG TRÌNH BẦY</a:t>
            </a:r>
            <a:endParaRPr lang="vi-VN" sz="2800" b="1" dirty="0" smtClean="0">
              <a:solidFill>
                <a:srgbClr val="FF0000"/>
              </a:solidFill>
              <a:latin typeface="+mj-lt"/>
            </a:endParaRPr>
          </a:p>
          <a:p>
            <a:pPr algn="l"/>
            <a:r>
              <a:rPr lang="vi-VN" sz="2800" b="1" dirty="0" smtClean="0">
                <a:solidFill>
                  <a:srgbClr val="FF0000"/>
                </a:solidFill>
                <a:latin typeface="+mj-lt"/>
              </a:rPr>
              <a:t>I/ Chuyển </a:t>
            </a:r>
            <a:r>
              <a:rPr lang="vi-VN" sz="2800" b="1" dirty="0">
                <a:solidFill>
                  <a:srgbClr val="FF0000"/>
                </a:solidFill>
                <a:latin typeface="+mj-lt"/>
              </a:rPr>
              <a:t>đổi </a:t>
            </a:r>
            <a:r>
              <a:rPr lang="vi-VN" sz="2800" b="1" dirty="0" smtClean="0">
                <a:solidFill>
                  <a:srgbClr val="FF0000"/>
                </a:solidFill>
                <a:latin typeface="+mj-lt"/>
              </a:rPr>
              <a:t>số </a:t>
            </a:r>
            <a:r>
              <a:rPr lang="vi-VN" sz="2800" b="1" dirty="0">
                <a:solidFill>
                  <a:srgbClr val="FF0000"/>
                </a:solidFill>
                <a:latin typeface="+mj-lt"/>
              </a:rPr>
              <a:t>.</a:t>
            </a:r>
            <a:r>
              <a:rPr lang="vi-VN" sz="2800" b="1" dirty="0" smtClean="0">
                <a:solidFill>
                  <a:srgbClr val="FF0000"/>
                </a:solidFill>
                <a:latin typeface="+mj-lt"/>
              </a:rPr>
              <a:t> </a:t>
            </a:r>
            <a:endParaRPr lang="vi-VN" sz="2800" b="1" dirty="0">
              <a:solidFill>
                <a:srgbClr val="FF0000"/>
              </a:solidFill>
              <a:latin typeface="+mj-lt"/>
            </a:endParaRPr>
          </a:p>
          <a:p>
            <a:pPr algn="l"/>
            <a:r>
              <a:rPr lang="vi-VN" sz="2800" b="1" dirty="0" smtClean="0">
                <a:solidFill>
                  <a:srgbClr val="FF0000"/>
                </a:solidFill>
                <a:latin typeface="+mj-lt"/>
              </a:rPr>
              <a:t>II/ Quản trị dich vụ logistics.</a:t>
            </a:r>
          </a:p>
          <a:p>
            <a:pPr algn="l"/>
            <a:r>
              <a:rPr lang="vi-VN" sz="2800" b="1" dirty="0" smtClean="0">
                <a:solidFill>
                  <a:srgbClr val="FF0000"/>
                </a:solidFill>
                <a:latin typeface="+mj-lt"/>
              </a:rPr>
              <a:t>III/ </a:t>
            </a:r>
            <a:r>
              <a:rPr lang="vi-VN" sz="2800" b="1" dirty="0">
                <a:solidFill>
                  <a:srgbClr val="FF0000"/>
                </a:solidFill>
                <a:latin typeface="+mj-lt"/>
              </a:rPr>
              <a:t>Chuyển đổi số với Quản trị </a:t>
            </a:r>
            <a:r>
              <a:rPr lang="vi-VN" sz="2800" b="1" dirty="0" smtClean="0">
                <a:solidFill>
                  <a:srgbClr val="FF0000"/>
                </a:solidFill>
                <a:latin typeface="+mj-lt"/>
              </a:rPr>
              <a:t>dịch vụ LOGISTICS.</a:t>
            </a:r>
            <a:endParaRPr lang="vi-VN" sz="2800" b="1" dirty="0">
              <a:solidFill>
                <a:srgbClr val="FF0000"/>
              </a:solidFill>
              <a:latin typeface="+mj-lt"/>
            </a:endParaRPr>
          </a:p>
          <a:p>
            <a:pPr algn="l"/>
            <a:r>
              <a:rPr lang="vi-VN" sz="2800" b="1" dirty="0" smtClean="0">
                <a:solidFill>
                  <a:srgbClr val="FF0000"/>
                </a:solidFill>
                <a:latin typeface="+mj-lt"/>
              </a:rPr>
              <a:t>IV/ </a:t>
            </a:r>
            <a:r>
              <a:rPr lang="vi-VN" sz="2800" b="1" dirty="0">
                <a:solidFill>
                  <a:srgbClr val="FF0000"/>
                </a:solidFill>
                <a:latin typeface="+mj-lt"/>
              </a:rPr>
              <a:t>Kết luận</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76200" y="228600"/>
            <a:ext cx="1264920" cy="685800"/>
          </a:xfrm>
          <a:prstGeom prst="rect">
            <a:avLst/>
          </a:prstGeom>
        </p:spPr>
      </p:pic>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spTree>
    <p:extLst>
      <p:ext uri="{BB962C8B-B14F-4D97-AF65-F5344CB8AC3E}">
        <p14:creationId xmlns:p14="http://schemas.microsoft.com/office/powerpoint/2010/main" val="1438748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371600"/>
          </a:xfrm>
        </p:spPr>
        <p:txBody>
          <a:bodyPr>
            <a:normAutofit/>
          </a:bodyPr>
          <a:lstStyle/>
          <a:p>
            <a:r>
              <a:rPr lang="vi-VN" sz="2000" b="1" dirty="0" smtClean="0">
                <a:solidFill>
                  <a:srgbClr val="FF0000"/>
                </a:solidFill>
              </a:rPr>
              <a:t>                     </a:t>
            </a:r>
            <a:r>
              <a:rPr lang="vi-VN" sz="2300" b="1" dirty="0">
                <a:solidFill>
                  <a:srgbClr val="FF0000"/>
                </a:solidFill>
              </a:rPr>
              <a:t>HỘI VÔ TUYẾN ĐIỆN TỬ VÀ TIN HỌC HẢI PHÒNG</a:t>
            </a:r>
            <a:endParaRPr lang="vi-VN" sz="2300" b="1" dirty="0">
              <a:solidFill>
                <a:srgbClr val="7030A0"/>
              </a:solidFill>
            </a:endParaRPr>
          </a:p>
        </p:txBody>
      </p:sp>
      <p:sp>
        <p:nvSpPr>
          <p:cNvPr id="3" name="Subtitle 2"/>
          <p:cNvSpPr>
            <a:spLocks noGrp="1"/>
          </p:cNvSpPr>
          <p:nvPr>
            <p:ph type="subTitle" idx="1"/>
          </p:nvPr>
        </p:nvSpPr>
        <p:spPr>
          <a:xfrm>
            <a:off x="0" y="1371600"/>
            <a:ext cx="9144000" cy="5486400"/>
          </a:xfrm>
        </p:spPr>
        <p:txBody>
          <a:bodyPr>
            <a:normAutofit/>
          </a:bodyPr>
          <a:lstStyle/>
          <a:p>
            <a:pPr algn="l"/>
            <a:r>
              <a:rPr lang="vi-VN" sz="2800" b="1" dirty="0" smtClean="0">
                <a:solidFill>
                  <a:schemeClr val="tx1"/>
                </a:solidFill>
                <a:latin typeface="+mj-lt"/>
              </a:rPr>
              <a:t> </a:t>
            </a:r>
            <a:r>
              <a:rPr lang="vi-VN" sz="2800" b="1" dirty="0">
                <a:solidFill>
                  <a:srgbClr val="FF0000"/>
                </a:solidFill>
                <a:latin typeface="+mj-lt"/>
              </a:rPr>
              <a:t>c</a:t>
            </a:r>
            <a:r>
              <a:rPr lang="vi-VN" sz="2800" b="1" dirty="0" smtClean="0">
                <a:solidFill>
                  <a:srgbClr val="FF0000"/>
                </a:solidFill>
                <a:latin typeface="+mj-lt"/>
              </a:rPr>
              <a:t>/ </a:t>
            </a:r>
            <a:r>
              <a:rPr lang="vi-VN" sz="2800" b="1" dirty="0">
                <a:solidFill>
                  <a:srgbClr val="FF0000"/>
                </a:solidFill>
                <a:latin typeface="+mj-lt"/>
              </a:rPr>
              <a:t>Ích lợi của chuyển đổi </a:t>
            </a:r>
            <a:r>
              <a:rPr lang="vi-VN" sz="2800" b="1" dirty="0" smtClean="0">
                <a:solidFill>
                  <a:srgbClr val="FF0000"/>
                </a:solidFill>
                <a:latin typeface="+mj-lt"/>
              </a:rPr>
              <a:t>số đối với doanh nghiệp dịch </a:t>
            </a:r>
            <a:r>
              <a:rPr lang="vi-VN" sz="2800" b="1" dirty="0">
                <a:solidFill>
                  <a:srgbClr val="FF0000"/>
                </a:solidFill>
                <a:latin typeface="+mj-lt"/>
              </a:rPr>
              <a:t>vụ </a:t>
            </a:r>
            <a:r>
              <a:rPr lang="vi-VN" sz="2800" b="1" dirty="0" smtClean="0">
                <a:solidFill>
                  <a:srgbClr val="FF0000"/>
                </a:solidFill>
                <a:latin typeface="+mj-lt"/>
              </a:rPr>
              <a:t>Logistics:</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sp>
        <p:nvSpPr>
          <p:cNvPr id="7" name="Rectangle 6"/>
          <p:cNvSpPr/>
          <p:nvPr/>
        </p:nvSpPr>
        <p:spPr>
          <a:xfrm>
            <a:off x="0" y="2438400"/>
            <a:ext cx="4713849" cy="403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vi-VN" sz="2600" dirty="0" smtClean="0">
                <a:solidFill>
                  <a:prstClr val="black"/>
                </a:solidFill>
              </a:rPr>
              <a:t>+   </a:t>
            </a:r>
            <a:r>
              <a:rPr lang="vi-VN" sz="2600" dirty="0">
                <a:solidFill>
                  <a:prstClr val="black"/>
                </a:solidFill>
              </a:rPr>
              <a:t>Thu thập dữ liệu được nâng cao.</a:t>
            </a:r>
          </a:p>
          <a:p>
            <a:r>
              <a:rPr lang="vi-VN" sz="2600" dirty="0">
                <a:solidFill>
                  <a:prstClr val="black"/>
                </a:solidFill>
              </a:rPr>
              <a:t>+   Là nền tảng để </a:t>
            </a:r>
            <a:r>
              <a:rPr lang="vi-VN" sz="2600" dirty="0" smtClean="0">
                <a:solidFill>
                  <a:prstClr val="black"/>
                </a:solidFill>
              </a:rPr>
              <a:t>DN</a:t>
            </a:r>
          </a:p>
          <a:p>
            <a:r>
              <a:rPr lang="vi-VN" sz="2600" dirty="0" smtClean="0">
                <a:solidFill>
                  <a:prstClr val="black"/>
                </a:solidFill>
              </a:rPr>
              <a:t>thích ứng với sự thay đổi:</a:t>
            </a:r>
          </a:p>
          <a:p>
            <a:r>
              <a:rPr lang="vi-VN" sz="2600" dirty="0" smtClean="0">
                <a:solidFill>
                  <a:prstClr val="black"/>
                </a:solidFill>
              </a:rPr>
              <a:t>- Nâng cao hiệu quả quản trị </a:t>
            </a:r>
          </a:p>
          <a:p>
            <a:r>
              <a:rPr lang="vi-VN" sz="2600" dirty="0" smtClean="0">
                <a:solidFill>
                  <a:prstClr val="black"/>
                </a:solidFill>
              </a:rPr>
              <a:t>doanh nghiệp.</a:t>
            </a:r>
          </a:p>
          <a:p>
            <a:endParaRPr lang="vi-VN" sz="2600" dirty="0">
              <a:solidFill>
                <a:prstClr val="black"/>
              </a:solidFill>
            </a:endParaRPr>
          </a:p>
          <a:p>
            <a:r>
              <a:rPr lang="vi-VN" sz="2600" dirty="0" smtClean="0">
                <a:solidFill>
                  <a:prstClr val="black"/>
                </a:solidFill>
              </a:rPr>
              <a:t> </a:t>
            </a:r>
            <a:endParaRPr lang="vi-VN" sz="2600" dirty="0">
              <a:solidFill>
                <a:prstClr val="black"/>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094" y="3048000"/>
            <a:ext cx="3804506" cy="263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7337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
            <a:ext cx="9144000" cy="1219200"/>
          </a:xfrm>
        </p:spPr>
        <p:txBody>
          <a:bodyPr>
            <a:normAutofit/>
          </a:bodyPr>
          <a:lstStyle/>
          <a:p>
            <a:r>
              <a:rPr lang="vi-VN" sz="2000" b="1" dirty="0" smtClean="0">
                <a:solidFill>
                  <a:srgbClr val="FF0000"/>
                </a:solidFill>
              </a:rPr>
              <a:t>                     </a:t>
            </a:r>
            <a:r>
              <a:rPr lang="vi-VN" sz="2300" b="1" dirty="0">
                <a:solidFill>
                  <a:srgbClr val="FF0000"/>
                </a:solidFill>
              </a:rPr>
              <a:t>HỘI VÔ TUYẾN ĐIỆN TỬ VÀ TIN HỌC HẢI PHÒNG</a:t>
            </a:r>
            <a:endParaRPr lang="vi-VN" sz="2300" b="1" dirty="0">
              <a:solidFill>
                <a:srgbClr val="7030A0"/>
              </a:solidFill>
            </a:endParaRPr>
          </a:p>
        </p:txBody>
      </p:sp>
      <p:sp>
        <p:nvSpPr>
          <p:cNvPr id="3" name="Subtitle 2"/>
          <p:cNvSpPr>
            <a:spLocks noGrp="1"/>
          </p:cNvSpPr>
          <p:nvPr>
            <p:ph type="subTitle" idx="1"/>
          </p:nvPr>
        </p:nvSpPr>
        <p:spPr>
          <a:xfrm>
            <a:off x="0" y="1371600"/>
            <a:ext cx="9144000" cy="5486400"/>
          </a:xfrm>
        </p:spPr>
        <p:txBody>
          <a:bodyPr>
            <a:normAutofit/>
          </a:bodyPr>
          <a:lstStyle/>
          <a:p>
            <a:pPr marL="457200" indent="-457200" algn="r">
              <a:buFontTx/>
              <a:buChar char="-"/>
            </a:pPr>
            <a:r>
              <a:rPr lang="vi-VN" sz="2800" dirty="0" smtClean="0">
                <a:solidFill>
                  <a:schemeClr val="tx1"/>
                </a:solidFill>
                <a:latin typeface="+mj-lt"/>
              </a:rPr>
              <a:t>.</a:t>
            </a:r>
            <a:endParaRPr lang="vi-VN" sz="2800" dirty="0">
              <a:solidFill>
                <a:schemeClr val="tx1"/>
              </a:solidFill>
              <a:latin typeface="+mj-lt"/>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sp>
        <p:nvSpPr>
          <p:cNvPr id="4" name="Rectangle 3"/>
          <p:cNvSpPr/>
          <p:nvPr/>
        </p:nvSpPr>
        <p:spPr>
          <a:xfrm>
            <a:off x="4724400" y="2133600"/>
            <a:ext cx="4419600" cy="441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vi-VN" sz="2800" dirty="0">
                <a:solidFill>
                  <a:prstClr val="black"/>
                </a:solidFill>
              </a:rPr>
              <a:t>-</a:t>
            </a:r>
            <a:r>
              <a:rPr lang="vi-VN" sz="2800" dirty="0" smtClean="0">
                <a:solidFill>
                  <a:prstClr val="black"/>
                </a:solidFill>
              </a:rPr>
              <a:t>Nâng </a:t>
            </a:r>
            <a:r>
              <a:rPr lang="vi-VN" sz="2800" dirty="0">
                <a:solidFill>
                  <a:prstClr val="black"/>
                </a:solidFill>
              </a:rPr>
              <a:t>cao năng </a:t>
            </a:r>
            <a:r>
              <a:rPr lang="vi-VN" sz="2800" dirty="0" smtClean="0">
                <a:solidFill>
                  <a:prstClr val="black"/>
                </a:solidFill>
              </a:rPr>
              <a:t>suất làm việc của </a:t>
            </a:r>
            <a:r>
              <a:rPr lang="vi-VN" sz="2800" dirty="0">
                <a:solidFill>
                  <a:prstClr val="black"/>
                </a:solidFill>
              </a:rPr>
              <a:t>nhân </a:t>
            </a:r>
            <a:r>
              <a:rPr lang="vi-VN" sz="2800" dirty="0" smtClean="0">
                <a:solidFill>
                  <a:prstClr val="black"/>
                </a:solidFill>
              </a:rPr>
              <a:t>viên.</a:t>
            </a:r>
          </a:p>
          <a:p>
            <a:r>
              <a:rPr lang="vi-VN" sz="2800" dirty="0" smtClean="0">
                <a:solidFill>
                  <a:prstClr val="black"/>
                </a:solidFill>
              </a:rPr>
              <a:t>- Nâng </a:t>
            </a:r>
            <a:r>
              <a:rPr lang="vi-VN" sz="2800" dirty="0">
                <a:solidFill>
                  <a:prstClr val="black"/>
                </a:solidFill>
              </a:rPr>
              <a:t>cao chất lượng sản </a:t>
            </a:r>
            <a:r>
              <a:rPr lang="vi-VN" sz="2800" dirty="0" smtClean="0">
                <a:solidFill>
                  <a:prstClr val="black"/>
                </a:solidFill>
              </a:rPr>
              <a:t>phẩm </a:t>
            </a:r>
            <a:r>
              <a:rPr lang="vi-VN" sz="2800" dirty="0">
                <a:solidFill>
                  <a:prstClr val="black"/>
                </a:solidFill>
              </a:rPr>
              <a:t>và dịch vụ</a:t>
            </a:r>
            <a:r>
              <a:rPr lang="vi-VN" sz="2800" dirty="0" smtClean="0">
                <a:solidFill>
                  <a:prstClr val="black"/>
                </a:solidFill>
              </a:rPr>
              <a:t>.</a:t>
            </a:r>
          </a:p>
          <a:p>
            <a:r>
              <a:rPr lang="vi-VN" sz="2800" dirty="0" smtClean="0">
                <a:solidFill>
                  <a:prstClr val="black"/>
                </a:solidFill>
              </a:rPr>
              <a:t>- Đa </a:t>
            </a:r>
            <a:r>
              <a:rPr lang="vi-VN" sz="2800" dirty="0">
                <a:solidFill>
                  <a:prstClr val="black"/>
                </a:solidFill>
              </a:rPr>
              <a:t>dạng hóa </a:t>
            </a:r>
            <a:r>
              <a:rPr lang="vi-VN" sz="2800" dirty="0" smtClean="0">
                <a:solidFill>
                  <a:prstClr val="black"/>
                </a:solidFill>
              </a:rPr>
              <a:t>sản phẩm</a:t>
            </a:r>
            <a:r>
              <a:rPr lang="vi-VN" sz="2800" dirty="0">
                <a:solidFill>
                  <a:prstClr val="black"/>
                </a:solidFill>
              </a:rPr>
              <a:t>.</a:t>
            </a:r>
          </a:p>
          <a:p>
            <a:r>
              <a:rPr lang="vi-VN" sz="2800" dirty="0" smtClean="0">
                <a:solidFill>
                  <a:prstClr val="black"/>
                </a:solidFill>
              </a:rPr>
              <a:t>- Nâng </a:t>
            </a:r>
            <a:r>
              <a:rPr lang="vi-VN" sz="2800" dirty="0">
                <a:solidFill>
                  <a:prstClr val="black"/>
                </a:solidFill>
              </a:rPr>
              <a:t>cao khả năng cạnh tranh</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02" y="2590800"/>
            <a:ext cx="4398498"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360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Ảnh 1: Tình hình chuyển đổi số năm 2020 và bảng biến thiên 3 năm. Số liệu: Dell - Đồ họa: PHN"/>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9067800" cy="4282330"/>
          </a:xfrm>
          <a:prstGeom prst="rect">
            <a:avLst/>
          </a:prstGeom>
          <a:noFill/>
          <a:ln>
            <a:noFill/>
          </a:ln>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97302" y="114300"/>
            <a:ext cx="1349326" cy="685800"/>
          </a:xfrm>
          <a:prstGeom prst="rect">
            <a:avLst/>
          </a:prstGeom>
        </p:spPr>
      </p:pic>
      <p:sp>
        <p:nvSpPr>
          <p:cNvPr id="7" name="Rectangle 6"/>
          <p:cNvSpPr/>
          <p:nvPr/>
        </p:nvSpPr>
        <p:spPr>
          <a:xfrm>
            <a:off x="1446628" y="0"/>
            <a:ext cx="7705578"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400" b="1" dirty="0">
                <a:solidFill>
                  <a:srgbClr val="FF0000"/>
                </a:solidFill>
                <a:latin typeface="+mj-lt"/>
              </a:rPr>
              <a:t>HỘI VÔ TUYẾN ĐIỆN TỬ VÀ TIN HỌC HẢI PHÒNG</a:t>
            </a:r>
          </a:p>
        </p:txBody>
      </p:sp>
      <p:sp>
        <p:nvSpPr>
          <p:cNvPr id="8" name="Rectangle 7"/>
          <p:cNvSpPr/>
          <p:nvPr/>
        </p:nvSpPr>
        <p:spPr>
          <a:xfrm>
            <a:off x="0" y="914400"/>
            <a:ext cx="9144000" cy="1295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400" dirty="0">
                <a:latin typeface="+mj-lt"/>
              </a:rPr>
              <a:t>Trên thế giới đã đánh giá về tình trang CĐS bằng </a:t>
            </a:r>
            <a:r>
              <a:rPr lang="vi-VN" sz="2400" b="1" dirty="0">
                <a:solidFill>
                  <a:srgbClr val="FF0000"/>
                </a:solidFill>
                <a:latin typeface="+mj-lt"/>
              </a:rPr>
              <a:t>DT Index.</a:t>
            </a:r>
          </a:p>
          <a:p>
            <a:pPr algn="ctr"/>
            <a:r>
              <a:rPr lang="vi-VN" sz="2400" dirty="0">
                <a:latin typeface="+mj-lt"/>
              </a:rPr>
              <a:t>Bảng Chỉ số chuyển đổi số (Digital Transformation Index, DT Index), </a:t>
            </a:r>
            <a:endParaRPr lang="vi-VN" sz="2400" dirty="0" smtClean="0">
              <a:latin typeface="+mj-lt"/>
            </a:endParaRPr>
          </a:p>
          <a:p>
            <a:pPr algn="ctr"/>
            <a:r>
              <a:rPr lang="vi-VN" sz="2400" dirty="0" smtClean="0">
                <a:latin typeface="+mj-lt"/>
              </a:rPr>
              <a:t>của </a:t>
            </a:r>
            <a:r>
              <a:rPr lang="vi-VN" sz="2400" dirty="0">
                <a:latin typeface="+mj-lt"/>
              </a:rPr>
              <a:t>Dell Technologies</a:t>
            </a:r>
          </a:p>
        </p:txBody>
      </p:sp>
    </p:spTree>
    <p:extLst>
      <p:ext uri="{BB962C8B-B14F-4D97-AF65-F5344CB8AC3E}">
        <p14:creationId xmlns:p14="http://schemas.microsoft.com/office/powerpoint/2010/main" val="353886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371600"/>
          </a:xfrm>
        </p:spPr>
        <p:txBody>
          <a:bodyPr>
            <a:normAutofit/>
          </a:bodyPr>
          <a:lstStyle/>
          <a:p>
            <a:r>
              <a:rPr lang="vi-VN" sz="2000" b="1" dirty="0" smtClean="0">
                <a:solidFill>
                  <a:srgbClr val="FF0000"/>
                </a:solidFill>
              </a:rPr>
              <a:t>                     </a:t>
            </a:r>
            <a:r>
              <a:rPr lang="vi-VN" sz="2300" b="1" dirty="0">
                <a:solidFill>
                  <a:srgbClr val="FF0000"/>
                </a:solidFill>
              </a:rPr>
              <a:t>HỘI VÔ TUYẾN ĐIỆN TỬ VÀ TIN HỌC HẢI PHÒNG</a:t>
            </a:r>
            <a:r>
              <a:rPr lang="vi-VN" sz="2300" b="1" dirty="0" smtClean="0">
                <a:solidFill>
                  <a:srgbClr val="FF0000"/>
                </a:solidFill>
              </a:rPr>
              <a:t>                        </a:t>
            </a:r>
            <a:endParaRPr lang="vi-VN" sz="2300" b="1" dirty="0">
              <a:solidFill>
                <a:srgbClr val="7030A0"/>
              </a:solidFill>
            </a:endParaRPr>
          </a:p>
        </p:txBody>
      </p:sp>
      <p:sp>
        <p:nvSpPr>
          <p:cNvPr id="3" name="Subtitle 2"/>
          <p:cNvSpPr>
            <a:spLocks noGrp="1"/>
          </p:cNvSpPr>
          <p:nvPr>
            <p:ph type="subTitle" idx="1"/>
          </p:nvPr>
        </p:nvSpPr>
        <p:spPr>
          <a:xfrm>
            <a:off x="0" y="1371600"/>
            <a:ext cx="9144000" cy="5486400"/>
          </a:xfrm>
        </p:spPr>
        <p:txBody>
          <a:bodyPr>
            <a:normAutofit lnSpcReduction="10000"/>
          </a:bodyPr>
          <a:lstStyle/>
          <a:p>
            <a:pPr algn="l"/>
            <a:endParaRPr lang="vi-VN" sz="2800" dirty="0" smtClean="0">
              <a:solidFill>
                <a:schemeClr val="tx1"/>
              </a:solidFill>
              <a:latin typeface="+mj-lt"/>
            </a:endParaRPr>
          </a:p>
          <a:p>
            <a:pPr algn="l"/>
            <a:r>
              <a:rPr lang="vi-VN" sz="2800" dirty="0" smtClean="0">
                <a:solidFill>
                  <a:schemeClr val="tx1"/>
                </a:solidFill>
                <a:latin typeface="+mj-lt"/>
              </a:rPr>
              <a:t>+ </a:t>
            </a:r>
            <a:r>
              <a:rPr lang="vi-VN" sz="3000" b="1" i="1" dirty="0">
                <a:solidFill>
                  <a:schemeClr val="tx1"/>
                </a:solidFill>
                <a:latin typeface="+mj-lt"/>
              </a:rPr>
              <a:t>Người tụt </a:t>
            </a:r>
            <a:r>
              <a:rPr lang="vi-VN" sz="3000" b="1" i="1" dirty="0" smtClean="0">
                <a:solidFill>
                  <a:schemeClr val="tx1"/>
                </a:solidFill>
                <a:latin typeface="+mj-lt"/>
              </a:rPr>
              <a:t>hậu </a:t>
            </a:r>
            <a:r>
              <a:rPr lang="vi-VN" sz="3000" dirty="0">
                <a:solidFill>
                  <a:schemeClr val="tx1"/>
                </a:solidFill>
                <a:latin typeface="+mj-lt"/>
              </a:rPr>
              <a:t>về kỹ thuật số </a:t>
            </a:r>
            <a:r>
              <a:rPr lang="vi-VN" sz="3000" dirty="0" smtClean="0">
                <a:solidFill>
                  <a:schemeClr val="tx1"/>
                </a:solidFill>
                <a:latin typeface="+mj-lt"/>
              </a:rPr>
              <a:t>( Digital Laggard </a:t>
            </a:r>
            <a:r>
              <a:rPr lang="vi-VN" sz="3000" dirty="0" smtClean="0">
                <a:solidFill>
                  <a:schemeClr val="tx1"/>
                </a:solidFill>
                <a:latin typeface="+mj-lt"/>
              </a:rPr>
              <a:t>) </a:t>
            </a:r>
            <a:r>
              <a:rPr lang="vi-VN" sz="3000" b="1" dirty="0" smtClean="0">
                <a:solidFill>
                  <a:srgbClr val="FF0000"/>
                </a:solidFill>
                <a:latin typeface="+mj-lt"/>
              </a:rPr>
              <a:t>giảm </a:t>
            </a:r>
            <a:r>
              <a:rPr lang="vi-VN" sz="3000" dirty="0" smtClean="0">
                <a:solidFill>
                  <a:schemeClr val="tx1"/>
                </a:solidFill>
                <a:latin typeface="+mj-lt"/>
              </a:rPr>
              <a:t>dần từ 18% ( năm 2016)  về 3% ( năm 2020) </a:t>
            </a:r>
            <a:endParaRPr lang="vi-VN" sz="3000" dirty="0" smtClean="0">
              <a:solidFill>
                <a:schemeClr val="tx1"/>
              </a:solidFill>
              <a:latin typeface="+mj-lt"/>
            </a:endParaRPr>
          </a:p>
          <a:p>
            <a:pPr algn="l"/>
            <a:r>
              <a:rPr lang="vi-VN" sz="3000" dirty="0" smtClean="0">
                <a:solidFill>
                  <a:schemeClr val="tx1"/>
                </a:solidFill>
                <a:latin typeface="+mj-lt"/>
              </a:rPr>
              <a:t>+  </a:t>
            </a:r>
            <a:r>
              <a:rPr lang="vi-VN" sz="3000" i="1" dirty="0" smtClean="0">
                <a:solidFill>
                  <a:schemeClr val="tx1"/>
                </a:solidFill>
                <a:latin typeface="+mj-lt"/>
              </a:rPr>
              <a:t>Người </a:t>
            </a:r>
            <a:r>
              <a:rPr lang="vi-VN" sz="3000" i="1" dirty="0">
                <a:solidFill>
                  <a:schemeClr val="tx1"/>
                </a:solidFill>
                <a:latin typeface="+mj-lt"/>
              </a:rPr>
              <a:t>theo dõi </a:t>
            </a:r>
            <a:r>
              <a:rPr lang="vi-VN" sz="3000" dirty="0">
                <a:solidFill>
                  <a:schemeClr val="tx1"/>
                </a:solidFill>
                <a:latin typeface="+mj-lt"/>
              </a:rPr>
              <a:t>kỹ thuật số. </a:t>
            </a:r>
            <a:r>
              <a:rPr lang="vi-VN" sz="3000" dirty="0" smtClean="0">
                <a:solidFill>
                  <a:schemeClr val="tx1"/>
                </a:solidFill>
                <a:latin typeface="+mj-lt"/>
              </a:rPr>
              <a:t>        (</a:t>
            </a:r>
            <a:r>
              <a:rPr lang="vi-VN" sz="3000" dirty="0" smtClean="0">
                <a:solidFill>
                  <a:schemeClr val="tx1"/>
                </a:solidFill>
                <a:latin typeface="+mj-lt"/>
              </a:rPr>
              <a:t>Digital Followers) </a:t>
            </a:r>
            <a:r>
              <a:rPr lang="vi-VN" sz="3000" b="1" dirty="0">
                <a:solidFill>
                  <a:srgbClr val="FF0000"/>
                </a:solidFill>
                <a:latin typeface="+mj-lt"/>
              </a:rPr>
              <a:t>giảm dần </a:t>
            </a:r>
            <a:r>
              <a:rPr lang="vi-VN" sz="3000" dirty="0">
                <a:solidFill>
                  <a:schemeClr val="tx1"/>
                </a:solidFill>
                <a:latin typeface="+mj-lt"/>
              </a:rPr>
              <a:t>từ </a:t>
            </a:r>
            <a:r>
              <a:rPr lang="vi-VN" sz="3000" dirty="0" smtClean="0">
                <a:solidFill>
                  <a:schemeClr val="tx1"/>
                </a:solidFill>
                <a:latin typeface="+mj-lt"/>
              </a:rPr>
              <a:t>32% </a:t>
            </a:r>
            <a:r>
              <a:rPr lang="vi-VN" sz="3000" dirty="0">
                <a:solidFill>
                  <a:schemeClr val="tx1"/>
                </a:solidFill>
                <a:latin typeface="+mj-lt"/>
              </a:rPr>
              <a:t>( năm 2016)  về </a:t>
            </a:r>
            <a:r>
              <a:rPr lang="vi-VN" sz="3000" dirty="0" smtClean="0">
                <a:solidFill>
                  <a:schemeClr val="tx1"/>
                </a:solidFill>
                <a:latin typeface="+mj-lt"/>
              </a:rPr>
              <a:t> 13</a:t>
            </a:r>
            <a:r>
              <a:rPr lang="vi-VN" sz="3000" dirty="0">
                <a:solidFill>
                  <a:schemeClr val="tx1"/>
                </a:solidFill>
                <a:latin typeface="+mj-lt"/>
              </a:rPr>
              <a:t>% ( năm 2020) </a:t>
            </a:r>
            <a:endParaRPr lang="vi-VN" sz="3000" dirty="0" smtClean="0">
              <a:solidFill>
                <a:schemeClr val="tx1"/>
              </a:solidFill>
              <a:latin typeface="+mj-lt"/>
            </a:endParaRPr>
          </a:p>
          <a:p>
            <a:pPr algn="l"/>
            <a:r>
              <a:rPr lang="vi-VN" sz="3000" dirty="0" smtClean="0">
                <a:solidFill>
                  <a:schemeClr val="tx1"/>
                </a:solidFill>
                <a:latin typeface="+mj-lt"/>
              </a:rPr>
              <a:t>+  </a:t>
            </a:r>
            <a:r>
              <a:rPr lang="vi-VN" sz="3000" b="1" i="1" dirty="0">
                <a:solidFill>
                  <a:schemeClr val="tx1"/>
                </a:solidFill>
                <a:latin typeface="+mj-lt"/>
              </a:rPr>
              <a:t>Người đánh giá </a:t>
            </a:r>
            <a:r>
              <a:rPr lang="vi-VN" sz="3000" dirty="0">
                <a:solidFill>
                  <a:schemeClr val="tx1"/>
                </a:solidFill>
                <a:latin typeface="+mj-lt"/>
              </a:rPr>
              <a:t>kỹ thuật số </a:t>
            </a:r>
            <a:r>
              <a:rPr lang="vi-VN" sz="3000" dirty="0" smtClean="0">
                <a:solidFill>
                  <a:schemeClr val="tx1"/>
                </a:solidFill>
                <a:latin typeface="+mj-lt"/>
              </a:rPr>
              <a:t>      </a:t>
            </a:r>
            <a:r>
              <a:rPr lang="vi-VN" sz="3000" dirty="0" smtClean="0">
                <a:solidFill>
                  <a:schemeClr val="tx1"/>
                </a:solidFill>
                <a:latin typeface="+mj-lt"/>
              </a:rPr>
              <a:t>  (</a:t>
            </a:r>
            <a:r>
              <a:rPr lang="vi-VN" sz="3000" dirty="0" smtClean="0">
                <a:solidFill>
                  <a:schemeClr val="tx1"/>
                </a:solidFill>
                <a:latin typeface="+mj-lt"/>
              </a:rPr>
              <a:t>Digital Evaluators) </a:t>
            </a:r>
            <a:r>
              <a:rPr lang="vi-VN" sz="3000" b="1" dirty="0" smtClean="0">
                <a:solidFill>
                  <a:srgbClr val="FF0000"/>
                </a:solidFill>
                <a:latin typeface="+mj-lt"/>
              </a:rPr>
              <a:t>tăng dần </a:t>
            </a:r>
            <a:r>
              <a:rPr lang="vi-VN" sz="3000" dirty="0">
                <a:solidFill>
                  <a:schemeClr val="tx1"/>
                </a:solidFill>
                <a:latin typeface="+mj-lt"/>
              </a:rPr>
              <a:t>từ </a:t>
            </a:r>
            <a:r>
              <a:rPr lang="vi-VN" sz="3000" dirty="0" smtClean="0">
                <a:solidFill>
                  <a:schemeClr val="tx1"/>
                </a:solidFill>
                <a:latin typeface="+mj-lt"/>
              </a:rPr>
              <a:t>34% </a:t>
            </a:r>
            <a:r>
              <a:rPr lang="vi-VN" sz="3000" dirty="0">
                <a:solidFill>
                  <a:schemeClr val="tx1"/>
                </a:solidFill>
                <a:latin typeface="+mj-lt"/>
              </a:rPr>
              <a:t>( năm 2016)  </a:t>
            </a:r>
            <a:r>
              <a:rPr lang="vi-VN" sz="3000" dirty="0" smtClean="0">
                <a:solidFill>
                  <a:schemeClr val="tx1"/>
                </a:solidFill>
                <a:latin typeface="+mj-lt"/>
              </a:rPr>
              <a:t>tới  39% </a:t>
            </a:r>
            <a:r>
              <a:rPr lang="vi-VN" sz="3000" dirty="0">
                <a:solidFill>
                  <a:schemeClr val="tx1"/>
                </a:solidFill>
                <a:latin typeface="+mj-lt"/>
              </a:rPr>
              <a:t>( năm 2020) </a:t>
            </a:r>
            <a:endParaRPr lang="vi-VN" sz="3000" dirty="0" smtClean="0">
              <a:solidFill>
                <a:schemeClr val="tx1"/>
              </a:solidFill>
              <a:latin typeface="+mj-lt"/>
            </a:endParaRPr>
          </a:p>
          <a:p>
            <a:pPr algn="l"/>
            <a:r>
              <a:rPr lang="vi-VN" sz="3000" dirty="0" smtClean="0">
                <a:solidFill>
                  <a:schemeClr val="tx1"/>
                </a:solidFill>
                <a:latin typeface="+mj-lt"/>
              </a:rPr>
              <a:t>+  </a:t>
            </a:r>
            <a:r>
              <a:rPr lang="vi-VN" sz="3000" i="1" dirty="0" smtClean="0">
                <a:solidFill>
                  <a:schemeClr val="tx1"/>
                </a:solidFill>
                <a:latin typeface="+mj-lt"/>
              </a:rPr>
              <a:t>Người </a:t>
            </a:r>
            <a:r>
              <a:rPr lang="vi-VN" sz="3000" i="1" dirty="0">
                <a:solidFill>
                  <a:schemeClr val="tx1"/>
                </a:solidFill>
                <a:latin typeface="+mj-lt"/>
              </a:rPr>
              <a:t>chấp nhận </a:t>
            </a:r>
            <a:r>
              <a:rPr lang="vi-VN" sz="3000" dirty="0">
                <a:solidFill>
                  <a:schemeClr val="tx1"/>
                </a:solidFill>
                <a:latin typeface="+mj-lt"/>
              </a:rPr>
              <a:t>kỹ thuật </a:t>
            </a:r>
            <a:r>
              <a:rPr lang="vi-VN" sz="3000" dirty="0" smtClean="0">
                <a:solidFill>
                  <a:schemeClr val="tx1"/>
                </a:solidFill>
                <a:latin typeface="+mj-lt"/>
              </a:rPr>
              <a:t>số  </a:t>
            </a:r>
            <a:r>
              <a:rPr lang="vi-VN" sz="3000" dirty="0" smtClean="0">
                <a:solidFill>
                  <a:schemeClr val="tx1"/>
                </a:solidFill>
                <a:latin typeface="+mj-lt"/>
              </a:rPr>
              <a:t>      </a:t>
            </a:r>
            <a:r>
              <a:rPr lang="vi-VN" sz="3000" dirty="0" smtClean="0">
                <a:solidFill>
                  <a:schemeClr val="tx1"/>
                </a:solidFill>
                <a:latin typeface="+mj-lt"/>
              </a:rPr>
              <a:t>( Digital Adopters</a:t>
            </a:r>
            <a:r>
              <a:rPr lang="vi-VN" sz="3000" dirty="0">
                <a:solidFill>
                  <a:schemeClr val="tx1"/>
                </a:solidFill>
                <a:latin typeface="+mj-lt"/>
              </a:rPr>
              <a:t>) </a:t>
            </a:r>
            <a:r>
              <a:rPr lang="vi-VN" sz="3000" b="1" dirty="0">
                <a:solidFill>
                  <a:srgbClr val="FF0000"/>
                </a:solidFill>
                <a:latin typeface="+mj-lt"/>
              </a:rPr>
              <a:t>tăng dần </a:t>
            </a:r>
            <a:r>
              <a:rPr lang="vi-VN" sz="3000" dirty="0">
                <a:solidFill>
                  <a:schemeClr val="tx1"/>
                </a:solidFill>
                <a:latin typeface="+mj-lt"/>
              </a:rPr>
              <a:t>từ </a:t>
            </a:r>
            <a:r>
              <a:rPr lang="vi-VN" sz="3000" dirty="0" smtClean="0">
                <a:solidFill>
                  <a:schemeClr val="tx1"/>
                </a:solidFill>
                <a:latin typeface="+mj-lt"/>
              </a:rPr>
              <a:t>14</a:t>
            </a:r>
            <a:r>
              <a:rPr lang="vi-VN" sz="3000" dirty="0">
                <a:solidFill>
                  <a:schemeClr val="tx1"/>
                </a:solidFill>
                <a:latin typeface="+mj-lt"/>
              </a:rPr>
              <a:t>% ( năm 2016)  tới  39% ( năm 2020) </a:t>
            </a:r>
            <a:endParaRPr lang="vi-VN" sz="3000" dirty="0" smtClean="0">
              <a:solidFill>
                <a:schemeClr val="tx1"/>
              </a:solidFill>
              <a:latin typeface="+mj-lt"/>
            </a:endParaRPr>
          </a:p>
          <a:p>
            <a:pPr algn="l"/>
            <a:r>
              <a:rPr lang="vi-VN" sz="3000" dirty="0" smtClean="0">
                <a:solidFill>
                  <a:schemeClr val="tx1"/>
                </a:solidFill>
                <a:latin typeface="+mj-lt"/>
              </a:rPr>
              <a:t>+  </a:t>
            </a:r>
            <a:r>
              <a:rPr lang="vi-VN" sz="3000" b="1" i="1" dirty="0" smtClean="0">
                <a:solidFill>
                  <a:schemeClr val="tx1"/>
                </a:solidFill>
                <a:latin typeface="+mj-lt"/>
              </a:rPr>
              <a:t>Các </a:t>
            </a:r>
            <a:r>
              <a:rPr lang="vi-VN" sz="3000" b="1" i="1" dirty="0">
                <a:solidFill>
                  <a:schemeClr val="tx1"/>
                </a:solidFill>
                <a:latin typeface="+mj-lt"/>
              </a:rPr>
              <a:t>nhà lãnh đạo </a:t>
            </a:r>
            <a:r>
              <a:rPr lang="vi-VN" sz="3000" dirty="0">
                <a:solidFill>
                  <a:schemeClr val="tx1"/>
                </a:solidFill>
                <a:latin typeface="+mj-lt"/>
              </a:rPr>
              <a:t>kỹ thuật </a:t>
            </a:r>
            <a:r>
              <a:rPr lang="vi-VN" sz="3000" dirty="0" smtClean="0">
                <a:solidFill>
                  <a:schemeClr val="tx1"/>
                </a:solidFill>
                <a:latin typeface="+mj-lt"/>
              </a:rPr>
              <a:t>số    </a:t>
            </a:r>
            <a:r>
              <a:rPr lang="vi-VN" sz="3000" dirty="0" smtClean="0">
                <a:solidFill>
                  <a:schemeClr val="tx1"/>
                </a:solidFill>
                <a:latin typeface="+mj-lt"/>
              </a:rPr>
              <a:t>         (</a:t>
            </a:r>
            <a:r>
              <a:rPr lang="vi-VN" sz="3000" dirty="0" smtClean="0">
                <a:solidFill>
                  <a:schemeClr val="tx1"/>
                </a:solidFill>
                <a:latin typeface="+mj-lt"/>
              </a:rPr>
              <a:t>Digital Leaders</a:t>
            </a:r>
            <a:r>
              <a:rPr lang="vi-VN" sz="3000" dirty="0">
                <a:solidFill>
                  <a:schemeClr val="tx1"/>
                </a:solidFill>
                <a:latin typeface="+mj-lt"/>
              </a:rPr>
              <a:t>) </a:t>
            </a:r>
            <a:r>
              <a:rPr lang="vi-VN" sz="3000" b="1" dirty="0">
                <a:solidFill>
                  <a:srgbClr val="FF0000"/>
                </a:solidFill>
                <a:latin typeface="+mj-lt"/>
              </a:rPr>
              <a:t>tăng dần </a:t>
            </a:r>
            <a:r>
              <a:rPr lang="vi-VN" sz="3000" dirty="0">
                <a:solidFill>
                  <a:schemeClr val="tx1"/>
                </a:solidFill>
                <a:latin typeface="+mj-lt"/>
              </a:rPr>
              <a:t>từ </a:t>
            </a:r>
            <a:r>
              <a:rPr lang="vi-VN" sz="3000" dirty="0" smtClean="0">
                <a:solidFill>
                  <a:schemeClr val="tx1"/>
                </a:solidFill>
                <a:latin typeface="+mj-lt"/>
              </a:rPr>
              <a:t>5% </a:t>
            </a:r>
            <a:r>
              <a:rPr lang="vi-VN" sz="3000" dirty="0">
                <a:solidFill>
                  <a:schemeClr val="tx1"/>
                </a:solidFill>
                <a:latin typeface="+mj-lt"/>
              </a:rPr>
              <a:t>( năm 2016)  tới  6</a:t>
            </a:r>
            <a:r>
              <a:rPr lang="vi-VN" sz="3000" dirty="0" smtClean="0">
                <a:solidFill>
                  <a:schemeClr val="tx1"/>
                </a:solidFill>
                <a:latin typeface="+mj-lt"/>
              </a:rPr>
              <a:t>% </a:t>
            </a:r>
            <a:r>
              <a:rPr lang="vi-VN" sz="3000" dirty="0">
                <a:solidFill>
                  <a:schemeClr val="tx1"/>
                </a:solidFill>
                <a:latin typeface="+mj-lt"/>
              </a:rPr>
              <a:t>( năm 2020) </a:t>
            </a:r>
            <a:endParaRPr lang="vi-VN" sz="3000" dirty="0" smtClean="0">
              <a:solidFill>
                <a:schemeClr val="tx1"/>
              </a:solidFill>
              <a:latin typeface="+mj-lt"/>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spTree>
    <p:extLst>
      <p:ext uri="{BB962C8B-B14F-4D97-AF65-F5344CB8AC3E}">
        <p14:creationId xmlns:p14="http://schemas.microsoft.com/office/powerpoint/2010/main" val="31066054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371600"/>
          </a:xfrm>
        </p:spPr>
        <p:txBody>
          <a:bodyPr>
            <a:normAutofit/>
          </a:bodyPr>
          <a:lstStyle/>
          <a:p>
            <a:r>
              <a:rPr lang="vi-VN" sz="2000" b="1" dirty="0" smtClean="0">
                <a:solidFill>
                  <a:srgbClr val="FF0000"/>
                </a:solidFill>
              </a:rPr>
              <a:t>                     </a:t>
            </a:r>
            <a:r>
              <a:rPr lang="vi-VN" sz="2300" b="1" dirty="0">
                <a:solidFill>
                  <a:srgbClr val="FF0000"/>
                </a:solidFill>
              </a:rPr>
              <a:t>HỘI VÔ TUYẾN ĐIỆN TỬ VÀ TIN HỌC HẢI PHÒNG</a:t>
            </a:r>
            <a:r>
              <a:rPr lang="vi-VN" sz="2300" b="1" dirty="0" smtClean="0">
                <a:solidFill>
                  <a:srgbClr val="FF0000"/>
                </a:solidFill>
              </a:rPr>
              <a:t/>
            </a:r>
            <a:br>
              <a:rPr lang="vi-VN" sz="2300" b="1" dirty="0" smtClean="0">
                <a:solidFill>
                  <a:srgbClr val="FF0000"/>
                </a:solidFill>
              </a:rPr>
            </a:br>
            <a:r>
              <a:rPr lang="vi-VN" sz="2300" b="1" dirty="0" smtClean="0">
                <a:solidFill>
                  <a:srgbClr val="FF0000"/>
                </a:solidFill>
              </a:rPr>
              <a:t>                    </a:t>
            </a:r>
            <a:r>
              <a:rPr lang="vi-VN" sz="2000" b="1" dirty="0" smtClean="0">
                <a:solidFill>
                  <a:srgbClr val="FF0000"/>
                </a:solidFill>
              </a:rPr>
              <a:t>    </a:t>
            </a:r>
            <a:endParaRPr lang="vi-VN" sz="2000" b="1" dirty="0">
              <a:solidFill>
                <a:srgbClr val="7030A0"/>
              </a:solidFill>
            </a:endParaRPr>
          </a:p>
        </p:txBody>
      </p:sp>
      <p:sp>
        <p:nvSpPr>
          <p:cNvPr id="3" name="Subtitle 2"/>
          <p:cNvSpPr>
            <a:spLocks noGrp="1"/>
          </p:cNvSpPr>
          <p:nvPr>
            <p:ph type="subTitle" idx="1"/>
          </p:nvPr>
        </p:nvSpPr>
        <p:spPr>
          <a:xfrm>
            <a:off x="0" y="1371600"/>
            <a:ext cx="9144000" cy="5486400"/>
          </a:xfrm>
        </p:spPr>
        <p:txBody>
          <a:bodyPr>
            <a:normAutofit/>
          </a:bodyPr>
          <a:lstStyle/>
          <a:p>
            <a:pPr algn="l"/>
            <a:r>
              <a:rPr lang="vi-VN" sz="2800" b="1" u="sng" dirty="0" smtClean="0">
                <a:solidFill>
                  <a:srgbClr val="FF0000"/>
                </a:solidFill>
                <a:latin typeface="+mj-lt"/>
              </a:rPr>
              <a:t> </a:t>
            </a:r>
            <a:r>
              <a:rPr lang="vi-VN" sz="2800" b="1" u="sng" dirty="0" smtClean="0">
                <a:solidFill>
                  <a:srgbClr val="FF0000"/>
                </a:solidFill>
                <a:latin typeface="+mj-lt"/>
              </a:rPr>
              <a:t>Vai trò của lãnh đạo trong chuyển đổi số:</a:t>
            </a:r>
          </a:p>
          <a:p>
            <a:pPr algn="l"/>
            <a:endParaRPr lang="vi-VN" sz="2800" b="1" dirty="0">
              <a:solidFill>
                <a:schemeClr val="tx1"/>
              </a:solidFill>
              <a:latin typeface="+mj-lt"/>
            </a:endParaRPr>
          </a:p>
          <a:p>
            <a:pPr algn="l"/>
            <a:endParaRPr lang="vi-VN" sz="2800" b="1" dirty="0" smtClean="0">
              <a:solidFill>
                <a:schemeClr val="tx1"/>
              </a:solidFill>
              <a:latin typeface="+mj-lt"/>
            </a:endParaRPr>
          </a:p>
          <a:p>
            <a:pPr algn="l"/>
            <a:r>
              <a:rPr lang="vi-VN" sz="2800" b="1" dirty="0" smtClean="0">
                <a:solidFill>
                  <a:schemeClr val="tx1"/>
                </a:solidFill>
                <a:latin typeface="+mj-lt"/>
              </a:rPr>
              <a:t>+ Vai </a:t>
            </a:r>
            <a:r>
              <a:rPr lang="vi-VN" sz="2800" b="1" dirty="0">
                <a:solidFill>
                  <a:schemeClr val="tx1"/>
                </a:solidFill>
                <a:latin typeface="+mj-lt"/>
              </a:rPr>
              <a:t>trò </a:t>
            </a:r>
            <a:r>
              <a:rPr lang="vi-VN" sz="2800" b="1" dirty="0" smtClean="0">
                <a:solidFill>
                  <a:schemeClr val="tx1"/>
                </a:solidFill>
                <a:latin typeface="+mj-lt"/>
              </a:rPr>
              <a:t>trọng yếu </a:t>
            </a:r>
          </a:p>
          <a:p>
            <a:pPr algn="l"/>
            <a:r>
              <a:rPr lang="vi-VN" sz="2800" b="1" dirty="0">
                <a:solidFill>
                  <a:schemeClr val="tx1"/>
                </a:solidFill>
                <a:latin typeface="+mj-lt"/>
              </a:rPr>
              <a:t> </a:t>
            </a:r>
            <a:r>
              <a:rPr lang="vi-VN" sz="2800" b="1" dirty="0" smtClean="0">
                <a:solidFill>
                  <a:schemeClr val="tx1"/>
                </a:solidFill>
                <a:latin typeface="+mj-lt"/>
              </a:rPr>
              <a:t>    của Lãnh đạo: </a:t>
            </a:r>
          </a:p>
          <a:p>
            <a:pPr algn="r"/>
            <a:endParaRPr lang="vi-VN" sz="2800" dirty="0" smtClean="0">
              <a:solidFill>
                <a:schemeClr val="tx1"/>
              </a:solidFill>
              <a:latin typeface="+mj-lt"/>
            </a:endParaRPr>
          </a:p>
          <a:p>
            <a:pPr algn="l"/>
            <a:endParaRPr lang="vi-VN" sz="2800" dirty="0" smtClean="0">
              <a:solidFill>
                <a:schemeClr val="tx1"/>
              </a:solidFill>
              <a:latin typeface="+mj-lt"/>
            </a:endParaRPr>
          </a:p>
          <a:p>
            <a:pPr marL="457200" indent="-457200" algn="l">
              <a:buFontTx/>
              <a:buChar char="-"/>
            </a:pPr>
            <a:endParaRPr lang="vi-VN" sz="2800" dirty="0" smtClean="0">
              <a:solidFill>
                <a:schemeClr val="tx1"/>
              </a:solidFill>
              <a:latin typeface="+mj-lt"/>
            </a:endParaRPr>
          </a:p>
        </p:txBody>
      </p:sp>
      <p:sp>
        <p:nvSpPr>
          <p:cNvPr id="4" name="Rectangle 3"/>
          <p:cNvSpPr/>
          <p:nvPr/>
        </p:nvSpPr>
        <p:spPr>
          <a:xfrm>
            <a:off x="4343400" y="1981200"/>
            <a:ext cx="4114800" cy="838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2400" b="1" dirty="0" smtClean="0">
                <a:solidFill>
                  <a:srgbClr val="FF0000"/>
                </a:solidFill>
                <a:latin typeface="Times New Roman"/>
              </a:rPr>
              <a:t>KHƠI DẬY NIỀM TIN</a:t>
            </a:r>
            <a:endParaRPr lang="vi-VN" sz="2400" b="1" dirty="0">
              <a:solidFill>
                <a:srgbClr val="FF0000"/>
              </a:solidFill>
              <a:latin typeface="Times New Roman"/>
            </a:endParaRPr>
          </a:p>
        </p:txBody>
      </p:sp>
      <p:sp>
        <p:nvSpPr>
          <p:cNvPr id="6" name="Rectangle 5"/>
          <p:cNvSpPr/>
          <p:nvPr/>
        </p:nvSpPr>
        <p:spPr>
          <a:xfrm>
            <a:off x="4343400" y="3200400"/>
            <a:ext cx="4114800" cy="838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2400" b="1" dirty="0" smtClean="0">
                <a:solidFill>
                  <a:prstClr val="black"/>
                </a:solidFill>
                <a:latin typeface="Times New Roman"/>
              </a:rPr>
              <a:t>KIẾN TẠO TẦM NHÌN</a:t>
            </a:r>
            <a:endParaRPr lang="vi-VN" sz="2400" b="1" dirty="0">
              <a:solidFill>
                <a:prstClr val="black"/>
              </a:solidFill>
              <a:latin typeface="Times New Roman"/>
            </a:endParaRPr>
          </a:p>
        </p:txBody>
      </p:sp>
      <p:sp>
        <p:nvSpPr>
          <p:cNvPr id="8" name="Rectangle 7"/>
          <p:cNvSpPr/>
          <p:nvPr/>
        </p:nvSpPr>
        <p:spPr>
          <a:xfrm>
            <a:off x="4365674" y="5562600"/>
            <a:ext cx="4114800" cy="838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2400" b="1" dirty="0" smtClean="0">
                <a:solidFill>
                  <a:srgbClr val="00B050"/>
                </a:solidFill>
                <a:latin typeface="Times New Roman"/>
              </a:rPr>
              <a:t>PHÁT HUY TIỀM NĂNG</a:t>
            </a:r>
            <a:endParaRPr lang="vi-VN" sz="2400" b="1" dirty="0">
              <a:solidFill>
                <a:srgbClr val="00B050"/>
              </a:solidFill>
              <a:latin typeface="Times New Roman"/>
            </a:endParaRPr>
          </a:p>
        </p:txBody>
      </p:sp>
      <p:sp>
        <p:nvSpPr>
          <p:cNvPr id="9" name="Rectangle 8"/>
          <p:cNvSpPr/>
          <p:nvPr/>
        </p:nvSpPr>
        <p:spPr>
          <a:xfrm>
            <a:off x="4365674" y="4419600"/>
            <a:ext cx="4114800" cy="838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dirty="0" smtClean="0">
                <a:solidFill>
                  <a:prstClr val="black"/>
                </a:solidFill>
                <a:latin typeface="Times New Roman"/>
              </a:rPr>
              <a:t>KIẾN TẠO TẦM NHÌN</a:t>
            </a:r>
            <a:endParaRPr lang="vi-VN" dirty="0">
              <a:solidFill>
                <a:prstClr val="black"/>
              </a:solidFill>
              <a:latin typeface="Times New Roman"/>
            </a:endParaRPr>
          </a:p>
        </p:txBody>
      </p:sp>
      <p:sp>
        <p:nvSpPr>
          <p:cNvPr id="10" name="Rectangle 9"/>
          <p:cNvSpPr/>
          <p:nvPr/>
        </p:nvSpPr>
        <p:spPr>
          <a:xfrm>
            <a:off x="4343400" y="4419600"/>
            <a:ext cx="4114800" cy="838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2400" b="1" dirty="0" smtClean="0">
                <a:solidFill>
                  <a:srgbClr val="C0504D"/>
                </a:solidFill>
                <a:latin typeface="Times New Roman"/>
              </a:rPr>
              <a:t>THỰC THI CHIẾN LƯỢC</a:t>
            </a:r>
            <a:endParaRPr lang="vi-VN" sz="2400" b="1" dirty="0">
              <a:solidFill>
                <a:srgbClr val="C0504D"/>
              </a:solidFill>
              <a:latin typeface="Times New Roman"/>
            </a:endParaRPr>
          </a:p>
        </p:txBody>
      </p:sp>
      <p:sp>
        <p:nvSpPr>
          <p:cNvPr id="5" name="Right Arrow 4"/>
          <p:cNvSpPr/>
          <p:nvPr/>
        </p:nvSpPr>
        <p:spPr>
          <a:xfrm>
            <a:off x="3124200" y="4038600"/>
            <a:ext cx="838200" cy="8001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a:solidFill>
                <a:prstClr val="white"/>
              </a:solidFill>
            </a:endParaRPr>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615082"/>
            <a:ext cx="24765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224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371600"/>
          </a:xfrm>
        </p:spPr>
        <p:txBody>
          <a:bodyPr>
            <a:normAutofit/>
          </a:bodyPr>
          <a:lstStyle/>
          <a:p>
            <a:r>
              <a:rPr lang="vi-VN" sz="2000" b="1" dirty="0" smtClean="0">
                <a:solidFill>
                  <a:srgbClr val="FF0000"/>
                </a:solidFill>
              </a:rPr>
              <a:t>                     </a:t>
            </a:r>
            <a:r>
              <a:rPr lang="vi-VN" sz="2300" b="1" dirty="0">
                <a:solidFill>
                  <a:srgbClr val="FF0000"/>
                </a:solidFill>
              </a:rPr>
              <a:t>HỘI VÔ TUYẾN ĐIỆN TỬ VÀ TIN HỌC HẢI PHÒNG</a:t>
            </a:r>
            <a:endParaRPr lang="vi-VN" sz="2300" b="1" dirty="0">
              <a:solidFill>
                <a:srgbClr val="7030A0"/>
              </a:solidFill>
            </a:endParaRPr>
          </a:p>
        </p:txBody>
      </p:sp>
      <p:sp>
        <p:nvSpPr>
          <p:cNvPr id="3" name="Subtitle 2"/>
          <p:cNvSpPr>
            <a:spLocks noGrp="1"/>
          </p:cNvSpPr>
          <p:nvPr>
            <p:ph type="subTitle" idx="1"/>
          </p:nvPr>
        </p:nvSpPr>
        <p:spPr>
          <a:xfrm>
            <a:off x="0" y="1371600"/>
            <a:ext cx="9144000" cy="5486400"/>
          </a:xfrm>
        </p:spPr>
        <p:txBody>
          <a:bodyPr>
            <a:normAutofit/>
          </a:bodyPr>
          <a:lstStyle/>
          <a:p>
            <a:pPr algn="l"/>
            <a:endParaRPr lang="vi-VN" sz="2800" b="1" dirty="0" smtClean="0">
              <a:solidFill>
                <a:schemeClr val="tx1"/>
              </a:solidFill>
              <a:latin typeface="+mj-lt"/>
            </a:endParaRPr>
          </a:p>
          <a:p>
            <a:pPr algn="l"/>
            <a:endParaRPr lang="vi-VN" sz="2800" b="1" dirty="0" smtClean="0">
              <a:solidFill>
                <a:schemeClr val="tx1"/>
              </a:solidFill>
              <a:latin typeface="+mj-lt"/>
            </a:endParaRPr>
          </a:p>
          <a:p>
            <a:pPr algn="l"/>
            <a:endParaRPr lang="vi-VN" sz="2800" b="1" dirty="0">
              <a:solidFill>
                <a:schemeClr val="tx1"/>
              </a:solidFill>
              <a:latin typeface="+mj-lt"/>
            </a:endParaRPr>
          </a:p>
          <a:p>
            <a:pPr algn="r"/>
            <a:endParaRPr lang="vi-VN" sz="2800" b="1" dirty="0">
              <a:solidFill>
                <a:schemeClr val="tx1"/>
              </a:solidFill>
              <a:latin typeface="+mj-lt"/>
            </a:endParaRPr>
          </a:p>
          <a:p>
            <a:pPr algn="r"/>
            <a:endParaRPr lang="vi-VN" sz="2800" b="1" dirty="0" smtClean="0">
              <a:solidFill>
                <a:schemeClr val="tx1"/>
              </a:solidFill>
              <a:latin typeface="+mj-lt"/>
            </a:endParaRPr>
          </a:p>
          <a:p>
            <a:pPr algn="r"/>
            <a:endParaRPr lang="vi-VN" sz="2800" b="1" dirty="0">
              <a:solidFill>
                <a:schemeClr val="tx1"/>
              </a:solidFill>
              <a:latin typeface="+mj-lt"/>
            </a:endParaRPr>
          </a:p>
          <a:p>
            <a:pPr algn="r"/>
            <a:endParaRPr lang="vi-VN" sz="2800" b="1" dirty="0" smtClean="0">
              <a:solidFill>
                <a:schemeClr val="tx1"/>
              </a:solidFill>
              <a:latin typeface="+mj-lt"/>
            </a:endParaRPr>
          </a:p>
          <a:p>
            <a:pPr algn="r"/>
            <a:endParaRPr lang="vi-VN" sz="2800" dirty="0" smtClean="0">
              <a:solidFill>
                <a:schemeClr val="tx1"/>
              </a:solidFill>
              <a:latin typeface="+mj-lt"/>
            </a:endParaRPr>
          </a:p>
        </p:txBody>
      </p:sp>
      <p:sp>
        <p:nvSpPr>
          <p:cNvPr id="4" name="Pentagon 3"/>
          <p:cNvSpPr/>
          <p:nvPr/>
        </p:nvSpPr>
        <p:spPr>
          <a:xfrm>
            <a:off x="533400" y="2962268"/>
            <a:ext cx="3581400" cy="1295400"/>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2400" b="1" dirty="0" smtClean="0">
                <a:solidFill>
                  <a:srgbClr val="FF0000"/>
                </a:solidFill>
                <a:latin typeface="Times New Roman"/>
              </a:rPr>
              <a:t>LÃNH ĐẠO PHẢI CÓ</a:t>
            </a:r>
            <a:endParaRPr lang="vi-VN" sz="2400" b="1" dirty="0">
              <a:solidFill>
                <a:srgbClr val="FF0000"/>
              </a:solidFill>
              <a:latin typeface="Times New Roman"/>
            </a:endParaRPr>
          </a:p>
        </p:txBody>
      </p:sp>
      <p:sp>
        <p:nvSpPr>
          <p:cNvPr id="5" name="Rectangle 4"/>
          <p:cNvSpPr/>
          <p:nvPr/>
        </p:nvSpPr>
        <p:spPr>
          <a:xfrm>
            <a:off x="4826977" y="1502898"/>
            <a:ext cx="2971800" cy="8472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2400" b="1" dirty="0" smtClean="0">
                <a:solidFill>
                  <a:srgbClr val="4F81BD"/>
                </a:solidFill>
                <a:latin typeface="Times New Roman"/>
              </a:rPr>
              <a:t>TẦM NHÌN</a:t>
            </a:r>
            <a:endParaRPr lang="vi-VN" sz="2400" b="1" dirty="0">
              <a:solidFill>
                <a:srgbClr val="4F81BD"/>
              </a:solidFill>
              <a:latin typeface="Times New Roman"/>
            </a:endParaRPr>
          </a:p>
        </p:txBody>
      </p:sp>
      <p:sp>
        <p:nvSpPr>
          <p:cNvPr id="7" name="Rectangle 6"/>
          <p:cNvSpPr/>
          <p:nvPr/>
        </p:nvSpPr>
        <p:spPr>
          <a:xfrm>
            <a:off x="4865663" y="2762696"/>
            <a:ext cx="2971800" cy="8472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2400" b="1" dirty="0" smtClean="0">
                <a:solidFill>
                  <a:srgbClr val="C00000"/>
                </a:solidFill>
                <a:latin typeface="Times New Roman"/>
              </a:rPr>
              <a:t>HIỂU BIẾT</a:t>
            </a:r>
            <a:endParaRPr lang="vi-VN" sz="2400" b="1" dirty="0">
              <a:solidFill>
                <a:srgbClr val="C00000"/>
              </a:solidFill>
              <a:latin typeface="Times New Roman"/>
            </a:endParaRPr>
          </a:p>
        </p:txBody>
      </p:sp>
      <p:sp>
        <p:nvSpPr>
          <p:cNvPr id="10" name="Rectangle 9"/>
          <p:cNvSpPr/>
          <p:nvPr/>
        </p:nvSpPr>
        <p:spPr>
          <a:xfrm>
            <a:off x="4826977" y="3962400"/>
            <a:ext cx="2971800" cy="8472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2400" b="1" dirty="0" smtClean="0">
                <a:solidFill>
                  <a:srgbClr val="0070C0"/>
                </a:solidFill>
                <a:latin typeface="Times New Roman"/>
              </a:rPr>
              <a:t>CAN ĐẢM</a:t>
            </a:r>
            <a:endParaRPr lang="vi-VN" sz="2400" b="1" dirty="0">
              <a:solidFill>
                <a:srgbClr val="0070C0"/>
              </a:solidFill>
              <a:latin typeface="Times New Roman"/>
            </a:endParaRPr>
          </a:p>
        </p:txBody>
      </p:sp>
      <p:sp>
        <p:nvSpPr>
          <p:cNvPr id="11" name="Rectangle 10"/>
          <p:cNvSpPr/>
          <p:nvPr/>
        </p:nvSpPr>
        <p:spPr>
          <a:xfrm>
            <a:off x="4419600" y="5029200"/>
            <a:ext cx="4038599" cy="8472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2400" b="1" dirty="0" smtClean="0">
                <a:solidFill>
                  <a:srgbClr val="C00000"/>
                </a:solidFill>
                <a:latin typeface="Times New Roman"/>
              </a:rPr>
              <a:t>KHẢ NĂNG THÍCH ỨNG</a:t>
            </a:r>
            <a:endParaRPr lang="vi-VN" sz="2400" b="1" dirty="0">
              <a:solidFill>
                <a:srgbClr val="C00000"/>
              </a:solidFill>
              <a:latin typeface="Times New Roman"/>
            </a:endParaRPr>
          </a:p>
        </p:txBody>
      </p:sp>
      <p:pic>
        <p:nvPicPr>
          <p:cNvPr id="12" name="Picture 11"/>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762" y="1152971"/>
            <a:ext cx="284797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05438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219200"/>
          </a:xfrm>
        </p:spPr>
        <p:txBody>
          <a:bodyPr>
            <a:normAutofit/>
          </a:bodyPr>
          <a:lstStyle/>
          <a:p>
            <a:r>
              <a:rPr lang="vi-VN" sz="2000" b="1" dirty="0" smtClean="0">
                <a:solidFill>
                  <a:srgbClr val="FF0000"/>
                </a:solidFill>
              </a:rPr>
              <a:t>                     </a:t>
            </a:r>
            <a:br>
              <a:rPr lang="vi-VN" sz="2000" b="1" dirty="0" smtClean="0">
                <a:solidFill>
                  <a:srgbClr val="FF0000"/>
                </a:solidFill>
              </a:rPr>
            </a:br>
            <a:r>
              <a:rPr lang="vi-VN" sz="2000" b="1" dirty="0">
                <a:solidFill>
                  <a:srgbClr val="FF0000"/>
                </a:solidFill>
              </a:rPr>
              <a:t> </a:t>
            </a:r>
            <a:r>
              <a:rPr lang="vi-VN" sz="2000" b="1" dirty="0" smtClean="0">
                <a:solidFill>
                  <a:srgbClr val="FF0000"/>
                </a:solidFill>
              </a:rPr>
              <a:t>                 </a:t>
            </a:r>
            <a:r>
              <a:rPr lang="vi-VN" sz="2300" b="1" dirty="0" smtClean="0">
                <a:solidFill>
                  <a:srgbClr val="FF0000"/>
                </a:solidFill>
              </a:rPr>
              <a:t>HỘI </a:t>
            </a:r>
            <a:r>
              <a:rPr lang="vi-VN" sz="2300" b="1" dirty="0">
                <a:solidFill>
                  <a:srgbClr val="FF0000"/>
                </a:solidFill>
              </a:rPr>
              <a:t>VÔ TUYẾN ĐIỆN TỬ VÀ TIN HỌC HẢI PHÒNG</a:t>
            </a:r>
            <a:r>
              <a:rPr lang="vi-VN" sz="2300" b="1" dirty="0" smtClean="0">
                <a:solidFill>
                  <a:srgbClr val="FF0000"/>
                </a:solidFill>
              </a:rPr>
              <a:t/>
            </a:r>
            <a:br>
              <a:rPr lang="vi-VN" sz="2300" b="1" dirty="0" smtClean="0">
                <a:solidFill>
                  <a:srgbClr val="FF0000"/>
                </a:solidFill>
              </a:rPr>
            </a:br>
            <a:r>
              <a:rPr lang="vi-VN" sz="2300" b="1" dirty="0" smtClean="0">
                <a:solidFill>
                  <a:srgbClr val="FF0000"/>
                </a:solidFill>
              </a:rPr>
              <a:t>                        </a:t>
            </a:r>
            <a:endParaRPr lang="vi-VN" sz="2300" b="1" dirty="0">
              <a:solidFill>
                <a:srgbClr val="7030A0"/>
              </a:solidFill>
            </a:endParaRPr>
          </a:p>
        </p:txBody>
      </p:sp>
      <p:sp>
        <p:nvSpPr>
          <p:cNvPr id="3" name="Subtitle 2"/>
          <p:cNvSpPr>
            <a:spLocks noGrp="1"/>
          </p:cNvSpPr>
          <p:nvPr>
            <p:ph type="subTitle" idx="1"/>
          </p:nvPr>
        </p:nvSpPr>
        <p:spPr>
          <a:xfrm>
            <a:off x="0" y="1371600"/>
            <a:ext cx="9144000" cy="5486400"/>
          </a:xfrm>
        </p:spPr>
        <p:txBody>
          <a:bodyPr>
            <a:normAutofit/>
          </a:bodyPr>
          <a:lstStyle/>
          <a:p>
            <a:pPr algn="l"/>
            <a:endParaRPr lang="vi-VN" sz="2800" dirty="0" smtClean="0">
              <a:solidFill>
                <a:schemeClr val="tx1"/>
              </a:solidFill>
              <a:latin typeface="+mj-lt"/>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02" y="1524000"/>
            <a:ext cx="8741898"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0040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3628"/>
            <a:ext cx="9144000" cy="1219200"/>
          </a:xfrm>
        </p:spPr>
        <p:txBody>
          <a:bodyPr>
            <a:normAutofit/>
          </a:bodyPr>
          <a:lstStyle/>
          <a:p>
            <a:r>
              <a:rPr lang="vi-VN" sz="2000" b="1" dirty="0" smtClean="0">
                <a:solidFill>
                  <a:srgbClr val="FF0000"/>
                </a:solidFill>
              </a:rPr>
              <a:t>                     </a:t>
            </a:r>
            <a:br>
              <a:rPr lang="vi-VN" sz="2000" b="1" dirty="0" smtClean="0">
                <a:solidFill>
                  <a:srgbClr val="FF0000"/>
                </a:solidFill>
              </a:rPr>
            </a:br>
            <a:r>
              <a:rPr lang="vi-VN" sz="2000" b="1" dirty="0">
                <a:solidFill>
                  <a:srgbClr val="FF0000"/>
                </a:solidFill>
              </a:rPr>
              <a:t> </a:t>
            </a:r>
            <a:r>
              <a:rPr lang="vi-VN" sz="2000" b="1" dirty="0" smtClean="0">
                <a:solidFill>
                  <a:srgbClr val="FF0000"/>
                </a:solidFill>
              </a:rPr>
              <a:t>                 </a:t>
            </a:r>
            <a:r>
              <a:rPr lang="vi-VN" sz="2300" b="1" dirty="0" smtClean="0">
                <a:solidFill>
                  <a:srgbClr val="FF0000"/>
                </a:solidFill>
              </a:rPr>
              <a:t>HỘI </a:t>
            </a:r>
            <a:r>
              <a:rPr lang="vi-VN" sz="2300" b="1" dirty="0">
                <a:solidFill>
                  <a:srgbClr val="FF0000"/>
                </a:solidFill>
              </a:rPr>
              <a:t>VÔ TUYẾN ĐIỆN TỬ VÀ TIN HỌC HẢI PHÒNG</a:t>
            </a:r>
            <a:r>
              <a:rPr lang="vi-VN" sz="2300" b="1" dirty="0" smtClean="0">
                <a:solidFill>
                  <a:srgbClr val="FF0000"/>
                </a:solidFill>
              </a:rPr>
              <a:t/>
            </a:r>
            <a:br>
              <a:rPr lang="vi-VN" sz="2300" b="1" dirty="0" smtClean="0">
                <a:solidFill>
                  <a:srgbClr val="FF0000"/>
                </a:solidFill>
              </a:rPr>
            </a:br>
            <a:r>
              <a:rPr lang="vi-VN" sz="2300" b="1" dirty="0" smtClean="0">
                <a:solidFill>
                  <a:srgbClr val="FF0000"/>
                </a:solidFill>
              </a:rPr>
              <a:t>                        </a:t>
            </a:r>
            <a:endParaRPr lang="vi-VN" sz="2300" b="1" dirty="0">
              <a:solidFill>
                <a:srgbClr val="7030A0"/>
              </a:solidFill>
            </a:endParaRPr>
          </a:p>
        </p:txBody>
      </p:sp>
      <p:sp>
        <p:nvSpPr>
          <p:cNvPr id="3" name="Subtitle 2"/>
          <p:cNvSpPr>
            <a:spLocks noGrp="1"/>
          </p:cNvSpPr>
          <p:nvPr>
            <p:ph type="subTitle" idx="1"/>
          </p:nvPr>
        </p:nvSpPr>
        <p:spPr>
          <a:xfrm>
            <a:off x="0" y="1066800"/>
            <a:ext cx="9144000" cy="5791200"/>
          </a:xfrm>
        </p:spPr>
        <p:txBody>
          <a:bodyPr>
            <a:normAutofit/>
          </a:bodyPr>
          <a:lstStyle/>
          <a:p>
            <a:pPr algn="l"/>
            <a:endParaRPr lang="vi-VN" sz="2800" b="1" dirty="0" smtClean="0">
              <a:solidFill>
                <a:srgbClr val="FF0000"/>
              </a:solidFill>
              <a:latin typeface="+mj-lt"/>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sp>
        <p:nvSpPr>
          <p:cNvPr id="6" name="Rectangle 5"/>
          <p:cNvSpPr/>
          <p:nvPr/>
        </p:nvSpPr>
        <p:spPr>
          <a:xfrm>
            <a:off x="5105400" y="1143000"/>
            <a:ext cx="3962400" cy="558135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vi-VN" sz="2800" dirty="0" smtClean="0">
                <a:solidFill>
                  <a:prstClr val="black"/>
                </a:solidFill>
                <a:latin typeface="+mj-lt"/>
              </a:rPr>
              <a:t>-</a:t>
            </a:r>
            <a:r>
              <a:rPr lang="vi-VN" sz="2800" dirty="0" smtClean="0">
                <a:solidFill>
                  <a:srgbClr val="0070C0"/>
                </a:solidFill>
                <a:latin typeface="+mj-lt"/>
              </a:rPr>
              <a:t>Tập </a:t>
            </a:r>
            <a:r>
              <a:rPr lang="vi-VN" sz="2800" dirty="0">
                <a:solidFill>
                  <a:srgbClr val="0070C0"/>
                </a:solidFill>
                <a:latin typeface="+mj-lt"/>
              </a:rPr>
              <a:t>hợp được sức mạnh </a:t>
            </a:r>
            <a:r>
              <a:rPr lang="vi-VN" sz="2800" dirty="0" smtClean="0">
                <a:solidFill>
                  <a:srgbClr val="0070C0"/>
                </a:solidFill>
                <a:latin typeface="+mj-lt"/>
              </a:rPr>
              <a:t>của DN/tổ chức,</a:t>
            </a:r>
          </a:p>
          <a:p>
            <a:r>
              <a:rPr lang="vi-VN" sz="2800" dirty="0" smtClean="0">
                <a:solidFill>
                  <a:srgbClr val="0070C0"/>
                </a:solidFill>
                <a:latin typeface="+mj-lt"/>
              </a:rPr>
              <a:t>- Truyền </a:t>
            </a:r>
            <a:r>
              <a:rPr lang="vi-VN" sz="2800" dirty="0">
                <a:solidFill>
                  <a:srgbClr val="0070C0"/>
                </a:solidFill>
                <a:latin typeface="+mj-lt"/>
              </a:rPr>
              <a:t>được niềm tin, nhận biết, ý trí quyết tâm của cả DN/tổ chức.</a:t>
            </a:r>
          </a:p>
          <a:p>
            <a:r>
              <a:rPr lang="vi-VN" sz="2800" dirty="0" smtClean="0">
                <a:solidFill>
                  <a:srgbClr val="0070C0"/>
                </a:solidFill>
                <a:latin typeface="+mj-lt"/>
              </a:rPr>
              <a:t>- Khuyến </a:t>
            </a:r>
            <a:r>
              <a:rPr lang="vi-VN" sz="2800" dirty="0">
                <a:solidFill>
                  <a:srgbClr val="0070C0"/>
                </a:solidFill>
                <a:latin typeface="+mj-lt"/>
              </a:rPr>
              <a:t>khích sự hợp tác </a:t>
            </a:r>
            <a:r>
              <a:rPr lang="vi-VN" sz="2800" dirty="0" smtClean="0">
                <a:solidFill>
                  <a:srgbClr val="0070C0"/>
                </a:solidFill>
                <a:latin typeface="+mj-lt"/>
              </a:rPr>
              <a:t>và </a:t>
            </a:r>
            <a:r>
              <a:rPr lang="vi-VN" sz="2800" dirty="0">
                <a:solidFill>
                  <a:srgbClr val="0070C0"/>
                </a:solidFill>
                <a:latin typeface="+mj-lt"/>
              </a:rPr>
              <a:t>sáng tạo khác </a:t>
            </a:r>
            <a:r>
              <a:rPr lang="vi-VN" sz="2800" dirty="0" smtClean="0">
                <a:solidFill>
                  <a:srgbClr val="0070C0"/>
                </a:solidFill>
                <a:latin typeface="+mj-lt"/>
              </a:rPr>
              <a:t>biệt.</a:t>
            </a:r>
          </a:p>
          <a:p>
            <a:r>
              <a:rPr lang="vi-VN" sz="2800" dirty="0" smtClean="0">
                <a:solidFill>
                  <a:srgbClr val="0070C0"/>
                </a:solidFill>
                <a:latin typeface="+mj-lt"/>
              </a:rPr>
              <a:t>- Lựa </a:t>
            </a:r>
            <a:r>
              <a:rPr lang="vi-VN" sz="2800" dirty="0">
                <a:solidFill>
                  <a:srgbClr val="0070C0"/>
                </a:solidFill>
                <a:latin typeface="+mj-lt"/>
              </a:rPr>
              <a:t>chọn được công </a:t>
            </a:r>
            <a:r>
              <a:rPr lang="vi-VN" sz="2800" dirty="0" smtClean="0">
                <a:solidFill>
                  <a:srgbClr val="0070C0"/>
                </a:solidFill>
                <a:latin typeface="+mj-lt"/>
              </a:rPr>
              <a:t>nghệ phù </a:t>
            </a:r>
            <a:r>
              <a:rPr lang="vi-VN" sz="2800" dirty="0">
                <a:solidFill>
                  <a:srgbClr val="0070C0"/>
                </a:solidFill>
                <a:latin typeface="+mj-lt"/>
              </a:rPr>
              <a:t>hợp với DN/tổ chức. </a:t>
            </a:r>
          </a:p>
          <a:p>
            <a:r>
              <a:rPr lang="vi-VN" sz="2800" dirty="0" smtClean="0">
                <a:solidFill>
                  <a:srgbClr val="0070C0"/>
                </a:solidFill>
                <a:latin typeface="+mj-lt"/>
              </a:rPr>
              <a:t>- Luôn </a:t>
            </a:r>
            <a:r>
              <a:rPr lang="vi-VN" sz="2800" dirty="0">
                <a:solidFill>
                  <a:srgbClr val="0070C0"/>
                </a:solidFill>
                <a:latin typeface="+mj-lt"/>
              </a:rPr>
              <a:t>biến đổi để thích ứng.</a:t>
            </a:r>
          </a:p>
          <a:p>
            <a:endParaRPr lang="vi-VN" b="1" dirty="0">
              <a:solidFill>
                <a:prstClr val="black"/>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02" y="1143000"/>
            <a:ext cx="4779498" cy="5410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7750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371600"/>
          </a:xfrm>
        </p:spPr>
        <p:txBody>
          <a:bodyPr>
            <a:normAutofit/>
          </a:bodyPr>
          <a:lstStyle/>
          <a:p>
            <a:r>
              <a:rPr lang="vi-VN" sz="2000" b="1" dirty="0" smtClean="0">
                <a:solidFill>
                  <a:srgbClr val="FF0000"/>
                </a:solidFill>
              </a:rPr>
              <a:t>                     </a:t>
            </a:r>
            <a:r>
              <a:rPr lang="vi-VN" sz="2300" b="1" dirty="0">
                <a:solidFill>
                  <a:srgbClr val="FF0000"/>
                </a:solidFill>
              </a:rPr>
              <a:t>HỘI VÔ TUYẾN ĐIỆN TỬ VÀ TIN HỌC HẢI PHÒNG</a:t>
            </a:r>
            <a:endParaRPr lang="vi-VN" sz="2300" b="1" dirty="0">
              <a:solidFill>
                <a:srgbClr val="7030A0"/>
              </a:solidFill>
            </a:endParaRPr>
          </a:p>
        </p:txBody>
      </p:sp>
      <p:sp>
        <p:nvSpPr>
          <p:cNvPr id="3" name="Subtitle 2"/>
          <p:cNvSpPr>
            <a:spLocks noGrp="1"/>
          </p:cNvSpPr>
          <p:nvPr>
            <p:ph type="subTitle" idx="1"/>
          </p:nvPr>
        </p:nvSpPr>
        <p:spPr>
          <a:xfrm>
            <a:off x="0" y="1371600"/>
            <a:ext cx="9144000" cy="5486400"/>
          </a:xfrm>
        </p:spPr>
        <p:txBody>
          <a:bodyPr>
            <a:normAutofit/>
          </a:bodyPr>
          <a:lstStyle/>
          <a:p>
            <a:pPr algn="l"/>
            <a:r>
              <a:rPr lang="vi-VN" sz="2800" b="1" dirty="0" smtClean="0">
                <a:solidFill>
                  <a:srgbClr val="FF0000"/>
                </a:solidFill>
                <a:latin typeface="+mj-lt"/>
              </a:rPr>
              <a:t>Một số Công nghệ Chuyển </a:t>
            </a:r>
            <a:r>
              <a:rPr lang="vi-VN" sz="2800" b="1" dirty="0">
                <a:solidFill>
                  <a:srgbClr val="FF0000"/>
                </a:solidFill>
                <a:latin typeface="+mj-lt"/>
              </a:rPr>
              <a:t>đổi số với Quản trị </a:t>
            </a:r>
            <a:r>
              <a:rPr lang="vi-VN" sz="2800" b="1" dirty="0" smtClean="0">
                <a:solidFill>
                  <a:srgbClr val="FF0000"/>
                </a:solidFill>
                <a:latin typeface="+mj-lt"/>
              </a:rPr>
              <a:t>dịch vụ </a:t>
            </a:r>
            <a:r>
              <a:rPr lang="vi-VN" sz="2800" b="1" dirty="0">
                <a:solidFill>
                  <a:srgbClr val="FF0000"/>
                </a:solidFill>
                <a:latin typeface="+mj-lt"/>
              </a:rPr>
              <a:t>Logistics</a:t>
            </a:r>
            <a:r>
              <a:rPr lang="vi-VN" sz="2800" b="1" dirty="0" smtClean="0">
                <a:solidFill>
                  <a:srgbClr val="FF0000"/>
                </a:solidFill>
                <a:latin typeface="+mj-lt"/>
              </a:rPr>
              <a:t>: </a:t>
            </a:r>
          </a:p>
          <a:p>
            <a:pPr algn="l"/>
            <a:r>
              <a:rPr lang="vi-VN" sz="2800" b="1" dirty="0" smtClean="0">
                <a:solidFill>
                  <a:srgbClr val="FF0000"/>
                </a:solidFill>
                <a:latin typeface="+mj-lt"/>
              </a:rPr>
              <a:t>Dịch vụ Logistics có 3 </a:t>
            </a:r>
            <a:r>
              <a:rPr lang="vi-VN" sz="2800" b="1" dirty="0">
                <a:solidFill>
                  <a:srgbClr val="FF0000"/>
                </a:solidFill>
                <a:latin typeface="+mj-lt"/>
              </a:rPr>
              <a:t>mảng chính </a:t>
            </a:r>
            <a:r>
              <a:rPr lang="vi-VN" sz="2800" b="1" dirty="0" smtClean="0">
                <a:solidFill>
                  <a:srgbClr val="FF0000"/>
                </a:solidFill>
                <a:latin typeface="+mj-lt"/>
              </a:rPr>
              <a:t>là:</a:t>
            </a:r>
          </a:p>
          <a:p>
            <a:pPr algn="l"/>
            <a:r>
              <a:rPr lang="vi-VN" sz="2800" b="1" dirty="0">
                <a:solidFill>
                  <a:srgbClr val="FF0000"/>
                </a:solidFill>
                <a:latin typeface="+mj-lt"/>
              </a:rPr>
              <a:t>+</a:t>
            </a:r>
            <a:r>
              <a:rPr lang="vi-VN" sz="2800" b="1" dirty="0" smtClean="0">
                <a:solidFill>
                  <a:srgbClr val="FF0000"/>
                </a:solidFill>
                <a:latin typeface="+mj-lt"/>
              </a:rPr>
              <a:t> </a:t>
            </a:r>
            <a:r>
              <a:rPr lang="vi-VN" sz="2800" b="1" dirty="0">
                <a:solidFill>
                  <a:srgbClr val="FF0000"/>
                </a:solidFill>
                <a:latin typeface="+mj-lt"/>
              </a:rPr>
              <a:t>K</a:t>
            </a:r>
            <a:r>
              <a:rPr lang="vi-VN" sz="2800" b="1" dirty="0" smtClean="0">
                <a:solidFill>
                  <a:srgbClr val="FF0000"/>
                </a:solidFill>
                <a:latin typeface="+mj-lt"/>
              </a:rPr>
              <a:t>ho </a:t>
            </a:r>
            <a:r>
              <a:rPr lang="vi-VN" sz="2800" b="1" dirty="0">
                <a:solidFill>
                  <a:srgbClr val="FF0000"/>
                </a:solidFill>
                <a:latin typeface="+mj-lt"/>
              </a:rPr>
              <a:t>bãi</a:t>
            </a:r>
            <a:r>
              <a:rPr lang="vi-VN" sz="2800" b="1" dirty="0" smtClean="0">
                <a:solidFill>
                  <a:srgbClr val="FF0000"/>
                </a:solidFill>
                <a:latin typeface="+mj-lt"/>
              </a:rPr>
              <a:t>,</a:t>
            </a:r>
          </a:p>
          <a:p>
            <a:pPr algn="l"/>
            <a:r>
              <a:rPr lang="vi-VN" sz="2800" b="1" dirty="0" smtClean="0">
                <a:solidFill>
                  <a:srgbClr val="FF0000"/>
                </a:solidFill>
                <a:latin typeface="+mj-lt"/>
              </a:rPr>
              <a:t>+ Giao nhận; </a:t>
            </a:r>
          </a:p>
          <a:p>
            <a:pPr algn="l"/>
            <a:r>
              <a:rPr lang="vi-VN" sz="2800" b="1" dirty="0" smtClean="0">
                <a:solidFill>
                  <a:srgbClr val="FF0000"/>
                </a:solidFill>
                <a:latin typeface="+mj-lt"/>
              </a:rPr>
              <a:t>+ và </a:t>
            </a:r>
            <a:r>
              <a:rPr lang="vi-VN" sz="2800" b="1" dirty="0">
                <a:solidFill>
                  <a:srgbClr val="FF0000"/>
                </a:solidFill>
                <a:latin typeface="+mj-lt"/>
              </a:rPr>
              <a:t>vận chuyển</a:t>
            </a:r>
            <a:r>
              <a:rPr lang="vi-VN" sz="2800" b="1" dirty="0" smtClean="0">
                <a:solidFill>
                  <a:srgbClr val="FF0000"/>
                </a:solidFill>
                <a:latin typeface="+mj-lt"/>
              </a:rPr>
              <a:t>.</a:t>
            </a:r>
          </a:p>
          <a:p>
            <a:pPr algn="l"/>
            <a:endParaRPr lang="vi-VN" sz="2800" dirty="0" smtClean="0">
              <a:solidFill>
                <a:srgbClr val="FF0000"/>
              </a:solidFill>
              <a:latin typeface="+mj-lt"/>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spTree>
    <p:extLst>
      <p:ext uri="{BB962C8B-B14F-4D97-AF65-F5344CB8AC3E}">
        <p14:creationId xmlns:p14="http://schemas.microsoft.com/office/powerpoint/2010/main" val="18297885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371600"/>
          </a:xfrm>
        </p:spPr>
        <p:txBody>
          <a:bodyPr>
            <a:normAutofit/>
          </a:bodyPr>
          <a:lstStyle/>
          <a:p>
            <a:r>
              <a:rPr lang="vi-VN" sz="2000" b="1" dirty="0" smtClean="0">
                <a:solidFill>
                  <a:srgbClr val="FF0000"/>
                </a:solidFill>
              </a:rPr>
              <a:t>                     </a:t>
            </a:r>
            <a:r>
              <a:rPr lang="vi-VN" sz="2300" b="1" dirty="0">
                <a:solidFill>
                  <a:srgbClr val="FF0000"/>
                </a:solidFill>
              </a:rPr>
              <a:t>HỘI VÔ TUYẾN ĐIỆN TỬ VÀ TIN HỌC HẢI PHÒNG</a:t>
            </a:r>
            <a:endParaRPr lang="vi-VN" sz="2300" b="1" dirty="0">
              <a:solidFill>
                <a:srgbClr val="7030A0"/>
              </a:solidFill>
            </a:endParaRPr>
          </a:p>
        </p:txBody>
      </p:sp>
      <p:sp>
        <p:nvSpPr>
          <p:cNvPr id="3" name="Subtitle 2"/>
          <p:cNvSpPr>
            <a:spLocks noGrp="1"/>
          </p:cNvSpPr>
          <p:nvPr>
            <p:ph type="subTitle" idx="1"/>
          </p:nvPr>
        </p:nvSpPr>
        <p:spPr>
          <a:xfrm>
            <a:off x="0" y="1371600"/>
            <a:ext cx="9144000" cy="5486400"/>
          </a:xfrm>
        </p:spPr>
        <p:txBody>
          <a:bodyPr>
            <a:normAutofit/>
          </a:bodyPr>
          <a:lstStyle/>
          <a:p>
            <a:r>
              <a:rPr lang="vi-VN" sz="2500" b="1" dirty="0" smtClean="0">
                <a:solidFill>
                  <a:srgbClr val="FF0000"/>
                </a:solidFill>
                <a:latin typeface="+mj-lt"/>
              </a:rPr>
              <a:t>CÁC </a:t>
            </a:r>
            <a:r>
              <a:rPr lang="vi-VN" sz="2500" b="1" dirty="0" smtClean="0">
                <a:solidFill>
                  <a:srgbClr val="FF0000"/>
                </a:solidFill>
                <a:latin typeface="+mj-lt"/>
              </a:rPr>
              <a:t>NỘI DUNG CẦN QUAN TÂM </a:t>
            </a:r>
            <a:endParaRPr lang="vi-VN" sz="2500" b="1" dirty="0" smtClean="0">
              <a:solidFill>
                <a:srgbClr val="FF0000"/>
              </a:solidFill>
              <a:latin typeface="+mj-lt"/>
            </a:endParaRPr>
          </a:p>
          <a:p>
            <a:r>
              <a:rPr lang="vi-VN" sz="2500" b="1" dirty="0" smtClean="0">
                <a:solidFill>
                  <a:srgbClr val="FF0000"/>
                </a:solidFill>
                <a:latin typeface="+mj-lt"/>
              </a:rPr>
              <a:t>ĐỐI </a:t>
            </a:r>
            <a:r>
              <a:rPr lang="vi-VN" sz="2500" b="1" dirty="0" smtClean="0">
                <a:solidFill>
                  <a:srgbClr val="FF0000"/>
                </a:solidFill>
                <a:latin typeface="+mj-lt"/>
              </a:rPr>
              <a:t>VỚI DOANH NGHIỆP </a:t>
            </a:r>
            <a:r>
              <a:rPr lang="vi-VN" sz="2500" b="1" dirty="0" smtClean="0">
                <a:solidFill>
                  <a:srgbClr val="FF0000"/>
                </a:solidFill>
                <a:latin typeface="+mj-lt"/>
              </a:rPr>
              <a:t>DỊCH VỤ LOGISTICS</a:t>
            </a:r>
            <a:endParaRPr lang="vi-VN" sz="2500" b="1" dirty="0">
              <a:solidFill>
                <a:srgbClr val="FF0000"/>
              </a:solidFill>
              <a:latin typeface="+mj-lt"/>
            </a:endParaRPr>
          </a:p>
          <a:p>
            <a:pPr algn="l"/>
            <a:endParaRPr lang="vi-VN" sz="2800" dirty="0" smtClean="0">
              <a:solidFill>
                <a:srgbClr val="FF0000"/>
              </a:solidFill>
              <a:latin typeface="+mj-lt"/>
            </a:endParaRPr>
          </a:p>
          <a:p>
            <a:pPr algn="l"/>
            <a:r>
              <a:rPr lang="vi-VN" sz="2800" dirty="0" smtClean="0">
                <a:solidFill>
                  <a:schemeClr val="tx1"/>
                </a:solidFill>
                <a:latin typeface="+mj-lt"/>
              </a:rPr>
              <a:t>+ Đồng </a:t>
            </a:r>
            <a:r>
              <a:rPr lang="vi-VN" sz="2800" dirty="0">
                <a:solidFill>
                  <a:schemeClr val="tx1"/>
                </a:solidFill>
                <a:latin typeface="+mj-lt"/>
              </a:rPr>
              <a:t>bộ hóa quy </a:t>
            </a:r>
            <a:r>
              <a:rPr lang="vi-VN" sz="2800" dirty="0" smtClean="0">
                <a:solidFill>
                  <a:schemeClr val="tx1"/>
                </a:solidFill>
                <a:latin typeface="+mj-lt"/>
              </a:rPr>
              <a:t>trình</a:t>
            </a:r>
          </a:p>
          <a:p>
            <a:pPr algn="l"/>
            <a:r>
              <a:rPr lang="vi-VN" sz="2800" dirty="0" smtClean="0">
                <a:solidFill>
                  <a:schemeClr val="tx1"/>
                </a:solidFill>
                <a:latin typeface="+mj-lt"/>
              </a:rPr>
              <a:t>làm </a:t>
            </a:r>
            <a:r>
              <a:rPr lang="vi-VN" sz="2800" dirty="0">
                <a:solidFill>
                  <a:schemeClr val="tx1"/>
                </a:solidFill>
                <a:latin typeface="+mj-lt"/>
              </a:rPr>
              <a:t>việc trên nền tảng </a:t>
            </a:r>
            <a:endParaRPr lang="vi-VN" sz="2800" dirty="0" smtClean="0">
              <a:solidFill>
                <a:schemeClr val="tx1"/>
              </a:solidFill>
              <a:latin typeface="+mj-lt"/>
            </a:endParaRPr>
          </a:p>
          <a:p>
            <a:pPr algn="l"/>
            <a:r>
              <a:rPr lang="vi-VN" sz="2800" dirty="0" smtClean="0">
                <a:solidFill>
                  <a:schemeClr val="tx1"/>
                </a:solidFill>
                <a:latin typeface="+mj-lt"/>
              </a:rPr>
              <a:t>điện toán đám </a:t>
            </a:r>
            <a:r>
              <a:rPr lang="vi-VN" sz="2800" dirty="0">
                <a:solidFill>
                  <a:schemeClr val="tx1"/>
                </a:solidFill>
                <a:latin typeface="+mj-lt"/>
              </a:rPr>
              <a:t>mây </a:t>
            </a:r>
            <a:endParaRPr lang="vi-VN" sz="2800" dirty="0" smtClean="0">
              <a:solidFill>
                <a:schemeClr val="tx1"/>
              </a:solidFill>
              <a:latin typeface="+mj-lt"/>
            </a:endParaRPr>
          </a:p>
          <a:p>
            <a:pPr algn="l"/>
            <a:r>
              <a:rPr lang="vi-VN" sz="2800" dirty="0" smtClean="0">
                <a:solidFill>
                  <a:schemeClr val="tx1"/>
                </a:solidFill>
                <a:latin typeface="+mj-lt"/>
              </a:rPr>
              <a:t>(Cloud Computing)</a:t>
            </a:r>
          </a:p>
          <a:p>
            <a:pPr algn="l"/>
            <a:endParaRPr lang="vi-VN" sz="2800" dirty="0" smtClean="0">
              <a:solidFill>
                <a:schemeClr val="tx1"/>
              </a:solidFill>
              <a:latin typeface="+mj-lt"/>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8278" y="2743200"/>
            <a:ext cx="4944721"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0210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371600"/>
          </a:xfrm>
        </p:spPr>
        <p:txBody>
          <a:bodyPr>
            <a:normAutofit/>
          </a:bodyPr>
          <a:lstStyle/>
          <a:p>
            <a:r>
              <a:rPr lang="vi-VN" sz="2000" b="1" dirty="0" smtClean="0">
                <a:solidFill>
                  <a:srgbClr val="FF0000"/>
                </a:solidFill>
              </a:rPr>
              <a:t>             </a:t>
            </a:r>
            <a:r>
              <a:rPr lang="vi-VN" sz="2300" b="1" dirty="0" smtClean="0">
                <a:solidFill>
                  <a:srgbClr val="FF0000"/>
                </a:solidFill>
              </a:rPr>
              <a:t>HỘI </a:t>
            </a:r>
            <a:r>
              <a:rPr lang="vi-VN" sz="2300" b="1" dirty="0">
                <a:solidFill>
                  <a:srgbClr val="FF0000"/>
                </a:solidFill>
              </a:rPr>
              <a:t>VÔ TUYẾN ĐIỆN TỬ VÀ TIN HỌC HẢI PHÒNG</a:t>
            </a:r>
            <a:r>
              <a:rPr lang="vi-VN" sz="2300" b="1" dirty="0" smtClean="0">
                <a:solidFill>
                  <a:srgbClr val="FF0000"/>
                </a:solidFill>
              </a:rPr>
              <a:t> </a:t>
            </a:r>
            <a:r>
              <a:rPr lang="vi-VN" sz="2000" b="1" dirty="0" smtClean="0">
                <a:solidFill>
                  <a:srgbClr val="FF0000"/>
                </a:solidFill>
              </a:rPr>
              <a:t>                       </a:t>
            </a:r>
            <a:endParaRPr lang="vi-VN" sz="2000" b="1" dirty="0">
              <a:solidFill>
                <a:srgbClr val="7030A0"/>
              </a:solidFill>
            </a:endParaRPr>
          </a:p>
        </p:txBody>
      </p:sp>
      <p:sp>
        <p:nvSpPr>
          <p:cNvPr id="3" name="Subtitle 2"/>
          <p:cNvSpPr>
            <a:spLocks noGrp="1"/>
          </p:cNvSpPr>
          <p:nvPr>
            <p:ph type="subTitle" idx="1"/>
          </p:nvPr>
        </p:nvSpPr>
        <p:spPr>
          <a:xfrm>
            <a:off x="0" y="1371600"/>
            <a:ext cx="9144000" cy="5486400"/>
          </a:xfrm>
        </p:spPr>
        <p:txBody>
          <a:bodyPr>
            <a:normAutofit/>
          </a:bodyPr>
          <a:lstStyle/>
          <a:p>
            <a:pPr algn="l"/>
            <a:endParaRPr lang="vi-VN" sz="2800" dirty="0" smtClean="0">
              <a:solidFill>
                <a:schemeClr val="tx1"/>
              </a:solidFill>
              <a:latin typeface="+mj-lt"/>
            </a:endParaRPr>
          </a:p>
          <a:p>
            <a:pPr algn="l"/>
            <a:r>
              <a:rPr lang="vi-VN" sz="2800" b="1" dirty="0" smtClean="0">
                <a:solidFill>
                  <a:srgbClr val="FF0000"/>
                </a:solidFill>
                <a:latin typeface="+mj-lt"/>
              </a:rPr>
              <a:t>                      CHUYỂN ĐỔI SỐ  là gì ?</a:t>
            </a:r>
          </a:p>
          <a:p>
            <a:pPr algn="l"/>
            <a:r>
              <a:rPr lang="vi-VN" sz="2800" b="1" dirty="0">
                <a:solidFill>
                  <a:srgbClr val="FF0000"/>
                </a:solidFill>
                <a:latin typeface="+mj-lt"/>
              </a:rPr>
              <a:t> </a:t>
            </a:r>
            <a:r>
              <a:rPr lang="vi-VN" sz="2800" b="1" dirty="0" smtClean="0">
                <a:solidFill>
                  <a:srgbClr val="FF0000"/>
                </a:solidFill>
                <a:latin typeface="+mj-lt"/>
              </a:rPr>
              <a:t>              </a:t>
            </a: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pic>
        <p:nvPicPr>
          <p:cNvPr id="1026" name="Picture 2" descr="Kế hoạch chuyển đổi số Bộ TT&amp;TT: Sớm hình thành hệ sinh thái số"/>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222" y="2667000"/>
            <a:ext cx="6343650" cy="356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206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371600"/>
          </a:xfrm>
        </p:spPr>
        <p:txBody>
          <a:bodyPr>
            <a:normAutofit/>
          </a:bodyPr>
          <a:lstStyle/>
          <a:p>
            <a:r>
              <a:rPr lang="vi-VN" sz="2000" b="1" dirty="0" smtClean="0">
                <a:solidFill>
                  <a:srgbClr val="FF0000"/>
                </a:solidFill>
              </a:rPr>
              <a:t>                     </a:t>
            </a:r>
            <a:r>
              <a:rPr lang="vi-VN" sz="2300" b="1" dirty="0">
                <a:solidFill>
                  <a:srgbClr val="FF0000"/>
                </a:solidFill>
              </a:rPr>
              <a:t>HỘI VÔ TUYẾN ĐIỆN TỬ VÀ TIN HỌC HẢI PHÒNG</a:t>
            </a:r>
            <a:endParaRPr lang="vi-VN" sz="2300" b="1" dirty="0">
              <a:solidFill>
                <a:srgbClr val="7030A0"/>
              </a:solidFill>
            </a:endParaRPr>
          </a:p>
        </p:txBody>
      </p:sp>
      <p:sp>
        <p:nvSpPr>
          <p:cNvPr id="3" name="Subtitle 2"/>
          <p:cNvSpPr>
            <a:spLocks noGrp="1"/>
          </p:cNvSpPr>
          <p:nvPr>
            <p:ph type="subTitle" idx="1"/>
          </p:nvPr>
        </p:nvSpPr>
        <p:spPr>
          <a:xfrm>
            <a:off x="0" y="1371600"/>
            <a:ext cx="9144000" cy="5486400"/>
          </a:xfrm>
        </p:spPr>
        <p:txBody>
          <a:bodyPr>
            <a:normAutofit/>
          </a:bodyPr>
          <a:lstStyle/>
          <a:p>
            <a:pPr marL="457200" indent="-457200" algn="l">
              <a:buFontTx/>
              <a:buChar char="-"/>
            </a:pPr>
            <a:endParaRPr lang="vi-VN" sz="2800" dirty="0" smtClean="0">
              <a:solidFill>
                <a:srgbClr val="FF0000"/>
              </a:solidFill>
              <a:latin typeface="+mj-lt"/>
            </a:endParaRPr>
          </a:p>
          <a:p>
            <a:pPr marL="457200" indent="-457200" algn="l">
              <a:buFontTx/>
              <a:buChar char="-"/>
            </a:pPr>
            <a:endParaRPr lang="vi-VN" sz="2800" dirty="0">
              <a:solidFill>
                <a:srgbClr val="FF0000"/>
              </a:solidFill>
              <a:latin typeface="+mj-lt"/>
            </a:endParaRPr>
          </a:p>
          <a:p>
            <a:pPr algn="l"/>
            <a:r>
              <a:rPr lang="vi-VN" dirty="0" smtClean="0">
                <a:solidFill>
                  <a:schemeClr val="tx1"/>
                </a:solidFill>
                <a:latin typeface="+mj-lt"/>
              </a:rPr>
              <a:t>+ Sử </a:t>
            </a:r>
            <a:r>
              <a:rPr lang="vi-VN" dirty="0">
                <a:solidFill>
                  <a:schemeClr val="tx1"/>
                </a:solidFill>
                <a:latin typeface="+mj-lt"/>
              </a:rPr>
              <a:t>dụng Điện thoại </a:t>
            </a:r>
            <a:endParaRPr lang="vi-VN" dirty="0" smtClean="0">
              <a:solidFill>
                <a:schemeClr val="tx1"/>
              </a:solidFill>
              <a:latin typeface="+mj-lt"/>
            </a:endParaRPr>
          </a:p>
          <a:p>
            <a:pPr algn="l"/>
            <a:r>
              <a:rPr lang="vi-VN" dirty="0" smtClean="0">
                <a:solidFill>
                  <a:schemeClr val="tx1"/>
                </a:solidFill>
                <a:latin typeface="+mj-lt"/>
              </a:rPr>
              <a:t>thông minh được </a:t>
            </a:r>
            <a:r>
              <a:rPr lang="vi-VN" dirty="0">
                <a:solidFill>
                  <a:schemeClr val="tx1"/>
                </a:solidFill>
                <a:latin typeface="+mj-lt"/>
              </a:rPr>
              <a:t>kết </a:t>
            </a:r>
            <a:r>
              <a:rPr lang="vi-VN" dirty="0" smtClean="0">
                <a:solidFill>
                  <a:schemeClr val="tx1"/>
                </a:solidFill>
                <a:latin typeface="+mj-lt"/>
              </a:rPr>
              <a:t>nối</a:t>
            </a:r>
          </a:p>
          <a:p>
            <a:pPr algn="l"/>
            <a:r>
              <a:rPr lang="vi-VN" dirty="0" smtClean="0">
                <a:solidFill>
                  <a:schemeClr val="tx1"/>
                </a:solidFill>
                <a:latin typeface="+mj-lt"/>
              </a:rPr>
              <a:t>với </a:t>
            </a:r>
            <a:r>
              <a:rPr lang="vi-VN" dirty="0">
                <a:solidFill>
                  <a:schemeClr val="tx1"/>
                </a:solidFill>
                <a:latin typeface="+mj-lt"/>
              </a:rPr>
              <a:t>phần mềm quản lý </a:t>
            </a:r>
            <a:endParaRPr lang="vi-VN" dirty="0" smtClean="0">
              <a:solidFill>
                <a:schemeClr val="tx1"/>
              </a:solidFill>
              <a:latin typeface="+mj-lt"/>
            </a:endParaRPr>
          </a:p>
          <a:p>
            <a:pPr algn="l"/>
            <a:r>
              <a:rPr lang="vi-VN" dirty="0" smtClean="0">
                <a:solidFill>
                  <a:schemeClr val="tx1"/>
                </a:solidFill>
                <a:latin typeface="+mj-lt"/>
              </a:rPr>
              <a:t>phương </a:t>
            </a:r>
            <a:r>
              <a:rPr lang="vi-VN" dirty="0">
                <a:solidFill>
                  <a:schemeClr val="tx1"/>
                </a:solidFill>
                <a:latin typeface="+mj-lt"/>
              </a:rPr>
              <a:t>tiện nhằm tiết </a:t>
            </a:r>
            <a:endParaRPr lang="vi-VN" dirty="0" smtClean="0">
              <a:solidFill>
                <a:schemeClr val="tx1"/>
              </a:solidFill>
              <a:latin typeface="+mj-lt"/>
            </a:endParaRPr>
          </a:p>
          <a:p>
            <a:pPr algn="l"/>
            <a:r>
              <a:rPr lang="vi-VN" dirty="0" smtClean="0">
                <a:solidFill>
                  <a:schemeClr val="tx1"/>
                </a:solidFill>
                <a:latin typeface="+mj-lt"/>
              </a:rPr>
              <a:t>kiệm </a:t>
            </a:r>
            <a:r>
              <a:rPr lang="vi-VN" dirty="0">
                <a:solidFill>
                  <a:schemeClr val="tx1"/>
                </a:solidFill>
                <a:latin typeface="+mj-lt"/>
              </a:rPr>
              <a:t>chi phí</a:t>
            </a:r>
            <a:r>
              <a:rPr lang="vi-VN" sz="2800" dirty="0">
                <a:solidFill>
                  <a:srgbClr val="FF0000"/>
                </a:solidFill>
                <a:latin typeface="+mj-lt"/>
              </a:rPr>
              <a:t>.  </a:t>
            </a:r>
          </a:p>
          <a:p>
            <a:pPr algn="l"/>
            <a:endParaRPr lang="vi-VN" sz="2800" dirty="0">
              <a:solidFill>
                <a:srgbClr val="FF0000"/>
              </a:solidFill>
              <a:latin typeface="+mj-lt"/>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295400"/>
            <a:ext cx="3148013"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965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371600"/>
          </a:xfrm>
        </p:spPr>
        <p:txBody>
          <a:bodyPr>
            <a:normAutofit/>
          </a:bodyPr>
          <a:lstStyle/>
          <a:p>
            <a:r>
              <a:rPr lang="vi-VN" sz="2000" b="1" dirty="0" smtClean="0">
                <a:solidFill>
                  <a:srgbClr val="FF0000"/>
                </a:solidFill>
              </a:rPr>
              <a:t>                     </a:t>
            </a:r>
            <a:r>
              <a:rPr lang="vi-VN" sz="2300" b="1" dirty="0">
                <a:solidFill>
                  <a:srgbClr val="FF0000"/>
                </a:solidFill>
              </a:rPr>
              <a:t>HỘI VÔ TUYẾN ĐIỆN TỬ VÀ TIN HỌC HẢI PHÒNG</a:t>
            </a:r>
            <a:endParaRPr lang="vi-VN" sz="2300" b="1" dirty="0">
              <a:solidFill>
                <a:srgbClr val="7030A0"/>
              </a:solidFill>
            </a:endParaRPr>
          </a:p>
        </p:txBody>
      </p:sp>
      <p:sp>
        <p:nvSpPr>
          <p:cNvPr id="3" name="Subtitle 2"/>
          <p:cNvSpPr>
            <a:spLocks noGrp="1"/>
          </p:cNvSpPr>
          <p:nvPr>
            <p:ph type="subTitle" idx="1"/>
          </p:nvPr>
        </p:nvSpPr>
        <p:spPr>
          <a:xfrm>
            <a:off x="0" y="1371600"/>
            <a:ext cx="9144000" cy="5486400"/>
          </a:xfrm>
        </p:spPr>
        <p:txBody>
          <a:bodyPr>
            <a:normAutofit/>
          </a:bodyPr>
          <a:lstStyle/>
          <a:p>
            <a:pPr algn="l"/>
            <a:endParaRPr lang="vi-VN" sz="2800" dirty="0" smtClean="0">
              <a:solidFill>
                <a:srgbClr val="FF0000"/>
              </a:solidFill>
              <a:latin typeface="+mj-lt"/>
            </a:endParaRPr>
          </a:p>
          <a:p>
            <a:pPr algn="l"/>
            <a:endParaRPr lang="vi-VN" sz="2800" dirty="0">
              <a:solidFill>
                <a:srgbClr val="FF0000"/>
              </a:solidFill>
              <a:latin typeface="+mj-lt"/>
            </a:endParaRPr>
          </a:p>
          <a:p>
            <a:pPr algn="l"/>
            <a:r>
              <a:rPr lang="vi-VN" sz="3600" dirty="0" smtClean="0">
                <a:solidFill>
                  <a:schemeClr val="tx1"/>
                </a:solidFill>
                <a:latin typeface="+mj-lt"/>
              </a:rPr>
              <a:t>+ Phân tích </a:t>
            </a:r>
            <a:r>
              <a:rPr lang="vi-VN" sz="3600" dirty="0">
                <a:solidFill>
                  <a:schemeClr val="tx1"/>
                </a:solidFill>
                <a:latin typeface="+mj-lt"/>
              </a:rPr>
              <a:t>dữ liệu lớn</a:t>
            </a:r>
            <a:r>
              <a:rPr lang="vi-VN" sz="2800" dirty="0">
                <a:solidFill>
                  <a:schemeClr val="tx1"/>
                </a:solidFill>
                <a:latin typeface="+mj-lt"/>
              </a:rPr>
              <a:t> </a:t>
            </a:r>
            <a:endParaRPr lang="vi-VN" sz="2800" dirty="0" smtClean="0">
              <a:solidFill>
                <a:schemeClr val="tx1"/>
              </a:solidFill>
              <a:latin typeface="+mj-lt"/>
            </a:endParaRPr>
          </a:p>
          <a:p>
            <a:pPr algn="l"/>
            <a:r>
              <a:rPr lang="vi-VN" sz="3600" dirty="0">
                <a:solidFill>
                  <a:schemeClr val="tx1"/>
                </a:solidFill>
                <a:latin typeface="+mj-lt"/>
              </a:rPr>
              <a:t>để tái cấu trúc hoạt động </a:t>
            </a:r>
          </a:p>
          <a:p>
            <a:pPr algn="l"/>
            <a:r>
              <a:rPr lang="vi-VN" sz="3600" dirty="0">
                <a:solidFill>
                  <a:schemeClr val="tx1"/>
                </a:solidFill>
                <a:latin typeface="+mj-lt"/>
              </a:rPr>
              <a:t>doanh nghiệp</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14488"/>
            <a:ext cx="3886200" cy="50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54317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371600"/>
          </a:xfrm>
        </p:spPr>
        <p:txBody>
          <a:bodyPr>
            <a:normAutofit/>
          </a:bodyPr>
          <a:lstStyle/>
          <a:p>
            <a:r>
              <a:rPr lang="vi-VN" sz="2000" b="1" dirty="0" smtClean="0">
                <a:solidFill>
                  <a:srgbClr val="FF0000"/>
                </a:solidFill>
              </a:rPr>
              <a:t>                     </a:t>
            </a:r>
            <a:r>
              <a:rPr lang="vi-VN" sz="2300" b="1" dirty="0">
                <a:solidFill>
                  <a:srgbClr val="FF0000"/>
                </a:solidFill>
              </a:rPr>
              <a:t>HỘI VÔ TUYẾN ĐIỆN TỬ VÀ TIN HỌC HẢI PHÒNG</a:t>
            </a:r>
            <a:endParaRPr lang="vi-VN" sz="2300" b="1" dirty="0">
              <a:solidFill>
                <a:srgbClr val="7030A0"/>
              </a:solidFill>
            </a:endParaRPr>
          </a:p>
        </p:txBody>
      </p:sp>
      <p:sp>
        <p:nvSpPr>
          <p:cNvPr id="3" name="Subtitle 2"/>
          <p:cNvSpPr>
            <a:spLocks noGrp="1"/>
          </p:cNvSpPr>
          <p:nvPr>
            <p:ph type="subTitle" idx="1"/>
          </p:nvPr>
        </p:nvSpPr>
        <p:spPr>
          <a:xfrm>
            <a:off x="0" y="1371600"/>
            <a:ext cx="9144000" cy="5486400"/>
          </a:xfrm>
        </p:spPr>
        <p:txBody>
          <a:bodyPr>
            <a:normAutofit/>
          </a:bodyPr>
          <a:lstStyle/>
          <a:p>
            <a:pPr algn="l"/>
            <a:endParaRPr lang="vi-VN" sz="2800" dirty="0" smtClean="0">
              <a:solidFill>
                <a:srgbClr val="FF0000"/>
              </a:solidFill>
              <a:latin typeface="+mj-lt"/>
            </a:endParaRPr>
          </a:p>
          <a:p>
            <a:pPr algn="l"/>
            <a:endParaRPr lang="vi-VN" sz="2800" dirty="0">
              <a:solidFill>
                <a:srgbClr val="FF0000"/>
              </a:solidFill>
              <a:latin typeface="+mj-lt"/>
            </a:endParaRPr>
          </a:p>
          <a:p>
            <a:pPr algn="l"/>
            <a:r>
              <a:rPr lang="vi-VN" sz="3600" dirty="0">
                <a:solidFill>
                  <a:schemeClr val="tx1"/>
                </a:solidFill>
                <a:latin typeface="+mj-lt"/>
              </a:rPr>
              <a:t>+ </a:t>
            </a:r>
            <a:r>
              <a:rPr lang="vi-VN" sz="3600" dirty="0" smtClean="0">
                <a:solidFill>
                  <a:schemeClr val="tx1"/>
                </a:solidFill>
                <a:latin typeface="+mj-lt"/>
              </a:rPr>
              <a:t>Cần </a:t>
            </a:r>
            <a:r>
              <a:rPr lang="vi-VN" sz="3600" dirty="0">
                <a:solidFill>
                  <a:schemeClr val="tx1"/>
                </a:solidFill>
                <a:latin typeface="+mj-lt"/>
              </a:rPr>
              <a:t>sử dụng</a:t>
            </a:r>
          </a:p>
          <a:p>
            <a:pPr algn="l"/>
            <a:r>
              <a:rPr lang="vi-VN" sz="3600" dirty="0">
                <a:solidFill>
                  <a:schemeClr val="tx1"/>
                </a:solidFill>
                <a:latin typeface="+mj-lt"/>
              </a:rPr>
              <a:t>Trí tuệ nhân tạo </a:t>
            </a:r>
          </a:p>
          <a:p>
            <a:pPr algn="l"/>
            <a:r>
              <a:rPr lang="vi-VN" sz="3600" dirty="0">
                <a:solidFill>
                  <a:schemeClr val="tx1"/>
                </a:solidFill>
                <a:latin typeface="+mj-lt"/>
              </a:rPr>
              <a:t>(ArtificiaI Intelligence)</a:t>
            </a:r>
          </a:p>
          <a:p>
            <a:pPr algn="l"/>
            <a:r>
              <a:rPr lang="vi-VN" sz="3600" dirty="0">
                <a:solidFill>
                  <a:schemeClr val="tx1"/>
                </a:solidFill>
                <a:latin typeface="+mj-lt"/>
              </a:rPr>
              <a:t>đ</a:t>
            </a:r>
            <a:r>
              <a:rPr lang="vi-VN" sz="3600" dirty="0" smtClean="0">
                <a:solidFill>
                  <a:schemeClr val="tx1"/>
                </a:solidFill>
                <a:latin typeface="+mj-lt"/>
              </a:rPr>
              <a:t>ể </a:t>
            </a:r>
            <a:r>
              <a:rPr lang="vi-VN" sz="3600" dirty="0">
                <a:solidFill>
                  <a:schemeClr val="tx1"/>
                </a:solidFill>
                <a:latin typeface="+mj-lt"/>
              </a:rPr>
              <a:t>hỗ trợ đưa ra </a:t>
            </a:r>
            <a:endParaRPr lang="vi-VN" sz="3600" dirty="0" smtClean="0">
              <a:solidFill>
                <a:schemeClr val="tx1"/>
              </a:solidFill>
              <a:latin typeface="+mj-lt"/>
            </a:endParaRPr>
          </a:p>
          <a:p>
            <a:pPr algn="l"/>
            <a:r>
              <a:rPr lang="vi-VN" sz="3600" dirty="0" smtClean="0">
                <a:solidFill>
                  <a:schemeClr val="tx1"/>
                </a:solidFill>
                <a:latin typeface="+mj-lt"/>
              </a:rPr>
              <a:t>quyết định</a:t>
            </a:r>
            <a:endParaRPr lang="vi-VN" sz="2800" dirty="0" smtClean="0">
              <a:solidFill>
                <a:schemeClr val="tx1"/>
              </a:solidFill>
              <a:latin typeface="+mj-lt"/>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28774"/>
            <a:ext cx="4114800"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1544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371600"/>
          </a:xfrm>
        </p:spPr>
        <p:txBody>
          <a:bodyPr>
            <a:normAutofit/>
          </a:bodyPr>
          <a:lstStyle/>
          <a:p>
            <a:r>
              <a:rPr lang="vi-VN" sz="2000" b="1" dirty="0" smtClean="0">
                <a:solidFill>
                  <a:srgbClr val="FF0000"/>
                </a:solidFill>
              </a:rPr>
              <a:t>                     </a:t>
            </a:r>
            <a:r>
              <a:rPr lang="vi-VN" sz="2300" b="1" dirty="0">
                <a:solidFill>
                  <a:srgbClr val="FF0000"/>
                </a:solidFill>
              </a:rPr>
              <a:t>HỘI VÔ TUYẾN ĐIỆN TỬ VÀ TIN HỌC HẢI PHÒNG</a:t>
            </a:r>
            <a:endParaRPr lang="vi-VN" sz="2300" b="1" dirty="0">
              <a:solidFill>
                <a:srgbClr val="7030A0"/>
              </a:solidFill>
            </a:endParaRPr>
          </a:p>
        </p:txBody>
      </p:sp>
      <p:sp>
        <p:nvSpPr>
          <p:cNvPr id="3" name="Subtitle 2"/>
          <p:cNvSpPr>
            <a:spLocks noGrp="1"/>
          </p:cNvSpPr>
          <p:nvPr>
            <p:ph type="subTitle" idx="1"/>
          </p:nvPr>
        </p:nvSpPr>
        <p:spPr>
          <a:xfrm>
            <a:off x="0" y="1371600"/>
            <a:ext cx="9144000" cy="5486400"/>
          </a:xfrm>
        </p:spPr>
        <p:txBody>
          <a:bodyPr>
            <a:normAutofit/>
          </a:bodyPr>
          <a:lstStyle/>
          <a:p>
            <a:pPr algn="l"/>
            <a:endParaRPr lang="vi-VN" sz="2800" dirty="0" smtClean="0">
              <a:solidFill>
                <a:srgbClr val="FF0000"/>
              </a:solidFill>
              <a:latin typeface="+mj-lt"/>
            </a:endParaRPr>
          </a:p>
          <a:p>
            <a:pPr algn="l"/>
            <a:endParaRPr lang="vi-VN" sz="2800" dirty="0">
              <a:solidFill>
                <a:srgbClr val="FF0000"/>
              </a:solidFill>
              <a:latin typeface="+mj-lt"/>
            </a:endParaRPr>
          </a:p>
          <a:p>
            <a:pPr algn="l"/>
            <a:r>
              <a:rPr lang="vi-VN" sz="3600" dirty="0" smtClean="0">
                <a:solidFill>
                  <a:schemeClr val="tx1"/>
                </a:solidFill>
                <a:latin typeface="+mj-lt"/>
              </a:rPr>
              <a:t>+ Sử dụng Rô </a:t>
            </a:r>
            <a:r>
              <a:rPr lang="vi-VN" sz="3600" dirty="0">
                <a:solidFill>
                  <a:schemeClr val="tx1"/>
                </a:solidFill>
                <a:latin typeface="+mj-lt"/>
              </a:rPr>
              <a:t>bốt và </a:t>
            </a:r>
            <a:endParaRPr lang="vi-VN" sz="3600" dirty="0" smtClean="0">
              <a:solidFill>
                <a:schemeClr val="tx1"/>
              </a:solidFill>
              <a:latin typeface="+mj-lt"/>
            </a:endParaRPr>
          </a:p>
          <a:p>
            <a:pPr algn="l"/>
            <a:r>
              <a:rPr lang="vi-VN" sz="3600" dirty="0" smtClean="0">
                <a:solidFill>
                  <a:schemeClr val="tx1"/>
                </a:solidFill>
                <a:latin typeface="+mj-lt"/>
              </a:rPr>
              <a:t>Phương  </a:t>
            </a:r>
            <a:r>
              <a:rPr lang="vi-VN" sz="3600" dirty="0">
                <a:solidFill>
                  <a:schemeClr val="tx1"/>
                </a:solidFill>
                <a:latin typeface="+mj-lt"/>
              </a:rPr>
              <a:t>tiện không </a:t>
            </a:r>
            <a:endParaRPr lang="vi-VN" sz="3600" dirty="0" smtClean="0">
              <a:solidFill>
                <a:schemeClr val="tx1"/>
              </a:solidFill>
              <a:latin typeface="+mj-lt"/>
            </a:endParaRPr>
          </a:p>
          <a:p>
            <a:pPr algn="l"/>
            <a:r>
              <a:rPr lang="vi-VN" sz="3600" dirty="0" smtClean="0">
                <a:solidFill>
                  <a:schemeClr val="tx1"/>
                </a:solidFill>
                <a:latin typeface="+mj-lt"/>
              </a:rPr>
              <a:t>nguời lái trong </a:t>
            </a:r>
            <a:r>
              <a:rPr lang="vi-VN" sz="3600" dirty="0">
                <a:solidFill>
                  <a:schemeClr val="tx1"/>
                </a:solidFill>
                <a:latin typeface="+mj-lt"/>
              </a:rPr>
              <a:t>kho bãi </a:t>
            </a:r>
            <a:endParaRPr lang="vi-VN" sz="3600" dirty="0" smtClean="0">
              <a:solidFill>
                <a:schemeClr val="tx1"/>
              </a:solidFill>
              <a:latin typeface="+mj-lt"/>
            </a:endParaRPr>
          </a:p>
          <a:p>
            <a:pPr algn="l"/>
            <a:r>
              <a:rPr lang="vi-VN" sz="3600" dirty="0" smtClean="0">
                <a:solidFill>
                  <a:schemeClr val="tx1"/>
                </a:solidFill>
                <a:latin typeface="+mj-lt"/>
              </a:rPr>
              <a:t>và Vận chuyển.</a:t>
            </a:r>
            <a:endParaRPr lang="vi-VN" sz="2800" dirty="0" smtClean="0">
              <a:solidFill>
                <a:schemeClr val="tx1"/>
              </a:solidFill>
              <a:latin typeface="+mj-lt"/>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133600"/>
            <a:ext cx="411480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9368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371600"/>
          </a:xfrm>
        </p:spPr>
        <p:txBody>
          <a:bodyPr>
            <a:normAutofit/>
          </a:bodyPr>
          <a:lstStyle/>
          <a:p>
            <a:r>
              <a:rPr lang="vi-VN" sz="2000" b="1" dirty="0" smtClean="0">
                <a:solidFill>
                  <a:srgbClr val="FF0000"/>
                </a:solidFill>
              </a:rPr>
              <a:t>                     </a:t>
            </a:r>
            <a:r>
              <a:rPr lang="vi-VN" sz="2300" b="1" dirty="0">
                <a:solidFill>
                  <a:srgbClr val="FF0000"/>
                </a:solidFill>
              </a:rPr>
              <a:t>HỘI VÔ TUYẾN ĐIỆN TỬ VÀ TIN HỌC HẢI PHÒNG</a:t>
            </a:r>
            <a:endParaRPr lang="vi-VN" sz="2300" b="1" dirty="0">
              <a:solidFill>
                <a:srgbClr val="7030A0"/>
              </a:solidFill>
            </a:endParaRPr>
          </a:p>
        </p:txBody>
      </p:sp>
      <p:sp>
        <p:nvSpPr>
          <p:cNvPr id="3" name="Subtitle 2"/>
          <p:cNvSpPr>
            <a:spLocks noGrp="1"/>
          </p:cNvSpPr>
          <p:nvPr>
            <p:ph type="subTitle" idx="1"/>
          </p:nvPr>
        </p:nvSpPr>
        <p:spPr>
          <a:xfrm>
            <a:off x="0" y="1371600"/>
            <a:ext cx="9144000" cy="5486400"/>
          </a:xfrm>
        </p:spPr>
        <p:txBody>
          <a:bodyPr>
            <a:normAutofit/>
          </a:bodyPr>
          <a:lstStyle/>
          <a:p>
            <a:pPr algn="l"/>
            <a:endParaRPr lang="vi-VN" sz="2800" dirty="0">
              <a:solidFill>
                <a:srgbClr val="FF0000"/>
              </a:solidFill>
              <a:latin typeface="+mj-lt"/>
            </a:endParaRPr>
          </a:p>
          <a:p>
            <a:pPr algn="l"/>
            <a:r>
              <a:rPr lang="vi-VN" sz="3600" dirty="0" smtClean="0">
                <a:solidFill>
                  <a:schemeClr val="tx1"/>
                </a:solidFill>
                <a:latin typeface="+mj-lt"/>
              </a:rPr>
              <a:t>+Sử dụng BlockChain </a:t>
            </a:r>
          </a:p>
          <a:p>
            <a:pPr algn="l"/>
            <a:r>
              <a:rPr lang="vi-VN" sz="3600" dirty="0" smtClean="0">
                <a:solidFill>
                  <a:schemeClr val="tx1"/>
                </a:solidFill>
                <a:latin typeface="+mj-lt"/>
              </a:rPr>
              <a:t>Trong dịch vụ </a:t>
            </a:r>
          </a:p>
          <a:p>
            <a:pPr algn="l"/>
            <a:r>
              <a:rPr lang="vi-VN" sz="3600" dirty="0" smtClean="0">
                <a:solidFill>
                  <a:schemeClr val="tx1"/>
                </a:solidFill>
                <a:latin typeface="+mj-lt"/>
              </a:rPr>
              <a:t>Logistics để:</a:t>
            </a:r>
          </a:p>
          <a:p>
            <a:pPr algn="l"/>
            <a:r>
              <a:rPr lang="vi-VN" sz="3600" dirty="0" smtClean="0">
                <a:solidFill>
                  <a:schemeClr val="tx1"/>
                </a:solidFill>
                <a:latin typeface="+mj-lt"/>
              </a:rPr>
              <a:t>-Ký kết hợp đồng,</a:t>
            </a:r>
          </a:p>
          <a:p>
            <a:pPr algn="l"/>
            <a:r>
              <a:rPr lang="vi-VN" sz="3600" dirty="0" smtClean="0">
                <a:solidFill>
                  <a:schemeClr val="tx1"/>
                </a:solidFill>
                <a:latin typeface="+mj-lt"/>
              </a:rPr>
              <a:t>-Giao nhận hàng hóa.</a:t>
            </a:r>
          </a:p>
          <a:p>
            <a:pPr algn="l"/>
            <a:r>
              <a:rPr lang="vi-VN" sz="3600" dirty="0" smtClean="0">
                <a:solidFill>
                  <a:schemeClr val="tx1"/>
                </a:solidFill>
                <a:latin typeface="+mj-lt"/>
              </a:rPr>
              <a:t>- Quản lý tài chính...</a:t>
            </a:r>
            <a:endParaRPr lang="vi-VN" sz="2800" dirty="0" smtClean="0">
              <a:solidFill>
                <a:schemeClr val="tx1"/>
              </a:solidFill>
              <a:latin typeface="+mj-lt"/>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53540"/>
            <a:ext cx="4343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63972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371600"/>
          </a:xfrm>
        </p:spPr>
        <p:txBody>
          <a:bodyPr>
            <a:normAutofit/>
          </a:bodyPr>
          <a:lstStyle/>
          <a:p>
            <a:r>
              <a:rPr lang="vi-VN" sz="2000" b="1" dirty="0" smtClean="0">
                <a:solidFill>
                  <a:srgbClr val="FF0000"/>
                </a:solidFill>
              </a:rPr>
              <a:t>                     </a:t>
            </a:r>
            <a:r>
              <a:rPr lang="vi-VN" sz="2300" b="1" dirty="0">
                <a:solidFill>
                  <a:srgbClr val="FF0000"/>
                </a:solidFill>
              </a:rPr>
              <a:t>HỘI VÔ TUYẾN ĐIỆN TỬ VÀ TIN HỌC HẢI PHÒNG</a:t>
            </a:r>
            <a:endParaRPr lang="vi-VN" sz="2300" b="1" dirty="0">
              <a:solidFill>
                <a:srgbClr val="7030A0"/>
              </a:solidFill>
            </a:endParaRPr>
          </a:p>
        </p:txBody>
      </p:sp>
      <p:sp>
        <p:nvSpPr>
          <p:cNvPr id="3" name="Subtitle 2"/>
          <p:cNvSpPr>
            <a:spLocks noGrp="1"/>
          </p:cNvSpPr>
          <p:nvPr>
            <p:ph type="subTitle" idx="1"/>
          </p:nvPr>
        </p:nvSpPr>
        <p:spPr>
          <a:xfrm>
            <a:off x="0" y="1371600"/>
            <a:ext cx="9144000" cy="5486400"/>
          </a:xfrm>
        </p:spPr>
        <p:txBody>
          <a:bodyPr>
            <a:normAutofit lnSpcReduction="10000"/>
          </a:bodyPr>
          <a:lstStyle/>
          <a:p>
            <a:pPr algn="l"/>
            <a:endParaRPr lang="vi-VN" sz="2800" dirty="0" smtClean="0">
              <a:solidFill>
                <a:srgbClr val="FF0000"/>
              </a:solidFill>
              <a:latin typeface="+mj-lt"/>
            </a:endParaRPr>
          </a:p>
          <a:p>
            <a:pPr algn="l"/>
            <a:endParaRPr lang="vi-VN" sz="2800" dirty="0">
              <a:solidFill>
                <a:srgbClr val="FF0000"/>
              </a:solidFill>
              <a:latin typeface="+mj-lt"/>
            </a:endParaRPr>
          </a:p>
          <a:p>
            <a:pPr algn="l"/>
            <a:r>
              <a:rPr lang="vi-VN" sz="3600" dirty="0" smtClean="0">
                <a:solidFill>
                  <a:schemeClr val="tx1"/>
                </a:solidFill>
                <a:latin typeface="+mj-lt"/>
              </a:rPr>
              <a:t>+Trong </a:t>
            </a:r>
            <a:r>
              <a:rPr lang="vi-VN" sz="3600" b="1" dirty="0" smtClean="0">
                <a:solidFill>
                  <a:srgbClr val="FF0000"/>
                </a:solidFill>
                <a:latin typeface="+mj-lt"/>
              </a:rPr>
              <a:t>quản lý </a:t>
            </a:r>
            <a:r>
              <a:rPr lang="vi-VN" sz="3600" dirty="0" smtClean="0">
                <a:solidFill>
                  <a:schemeClr val="tx1"/>
                </a:solidFill>
                <a:latin typeface="+mj-lt"/>
              </a:rPr>
              <a:t>DNcần sử dụng </a:t>
            </a:r>
          </a:p>
          <a:p>
            <a:pPr algn="l"/>
            <a:r>
              <a:rPr lang="vi-VN" sz="3600" dirty="0" smtClean="0">
                <a:solidFill>
                  <a:schemeClr val="tx1"/>
                </a:solidFill>
                <a:latin typeface="+mj-lt"/>
              </a:rPr>
              <a:t>Các phần mềm quản</a:t>
            </a:r>
          </a:p>
          <a:p>
            <a:pPr algn="l"/>
            <a:r>
              <a:rPr lang="vi-VN" sz="3600" dirty="0">
                <a:solidFill>
                  <a:schemeClr val="tx1"/>
                </a:solidFill>
                <a:latin typeface="+mj-lt"/>
              </a:rPr>
              <a:t>lý tích hợp </a:t>
            </a:r>
            <a:r>
              <a:rPr lang="vi-VN" sz="3600" dirty="0" smtClean="0">
                <a:solidFill>
                  <a:schemeClr val="tx1"/>
                </a:solidFill>
                <a:latin typeface="+mj-lt"/>
              </a:rPr>
              <a:t>ERM</a:t>
            </a:r>
          </a:p>
          <a:p>
            <a:pPr algn="l"/>
            <a:r>
              <a:rPr lang="vi-VN" sz="3600" dirty="0" smtClean="0">
                <a:solidFill>
                  <a:schemeClr val="tx1"/>
                </a:solidFill>
                <a:latin typeface="+mj-lt"/>
              </a:rPr>
              <a:t>(Enterprise Resource</a:t>
            </a:r>
          </a:p>
          <a:p>
            <a:pPr algn="l"/>
            <a:r>
              <a:rPr lang="vi-VN" sz="3600" dirty="0" smtClean="0">
                <a:solidFill>
                  <a:schemeClr val="tx1"/>
                </a:solidFill>
                <a:latin typeface="+mj-lt"/>
              </a:rPr>
              <a:t> Management)</a:t>
            </a:r>
          </a:p>
          <a:p>
            <a:pPr algn="l"/>
            <a:r>
              <a:rPr lang="vi-VN" sz="3600" dirty="0" smtClean="0">
                <a:solidFill>
                  <a:schemeClr val="tx1"/>
                </a:solidFill>
                <a:latin typeface="+mj-lt"/>
              </a:rPr>
              <a:t>Hay ERP (</a:t>
            </a:r>
            <a:r>
              <a:rPr lang="vi-VN" sz="2800" dirty="0">
                <a:solidFill>
                  <a:schemeClr val="tx1"/>
                </a:solidFill>
                <a:latin typeface="+mj-lt"/>
              </a:rPr>
              <a:t>Enterprise </a:t>
            </a:r>
          </a:p>
          <a:p>
            <a:pPr algn="l"/>
            <a:r>
              <a:rPr lang="vi-VN" sz="2800" dirty="0" smtClean="0">
                <a:solidFill>
                  <a:schemeClr val="tx1"/>
                </a:solidFill>
                <a:latin typeface="+mj-lt"/>
              </a:rPr>
              <a:t>Resource Planing</a:t>
            </a:r>
            <a:r>
              <a:rPr lang="vi-VN" sz="2800" dirty="0" smtClean="0">
                <a:solidFill>
                  <a:schemeClr val="tx1"/>
                </a:solidFill>
                <a:latin typeface="+mj-lt"/>
              </a:rPr>
              <a:t>)....</a:t>
            </a:r>
            <a:endParaRPr lang="vi-VN" sz="2800" dirty="0" smtClean="0">
              <a:solidFill>
                <a:schemeClr val="tx1"/>
              </a:solidFill>
              <a:latin typeface="+mj-lt"/>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752600"/>
            <a:ext cx="4419600" cy="4730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65215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371600"/>
          </a:xfrm>
        </p:spPr>
        <p:txBody>
          <a:bodyPr>
            <a:normAutofit/>
          </a:bodyPr>
          <a:lstStyle/>
          <a:p>
            <a:r>
              <a:rPr lang="vi-VN" sz="2000" b="1" dirty="0" smtClean="0">
                <a:solidFill>
                  <a:srgbClr val="FF0000"/>
                </a:solidFill>
              </a:rPr>
              <a:t>                    HỘI </a:t>
            </a:r>
            <a:r>
              <a:rPr lang="vi-VN" sz="2000" b="1" dirty="0">
                <a:solidFill>
                  <a:srgbClr val="FF0000"/>
                </a:solidFill>
              </a:rPr>
              <a:t>VÔ TUYẾN ĐIỆN TỬ VÀ TIN HỌC HẢI PHÒNG                        </a:t>
            </a:r>
            <a:endParaRPr lang="vi-VN" sz="2000" b="1" dirty="0">
              <a:solidFill>
                <a:srgbClr val="7030A0"/>
              </a:solidFill>
            </a:endParaRPr>
          </a:p>
        </p:txBody>
      </p:sp>
      <p:sp>
        <p:nvSpPr>
          <p:cNvPr id="3" name="Subtitle 2"/>
          <p:cNvSpPr>
            <a:spLocks noGrp="1"/>
          </p:cNvSpPr>
          <p:nvPr>
            <p:ph type="subTitle" idx="1"/>
          </p:nvPr>
        </p:nvSpPr>
        <p:spPr>
          <a:xfrm>
            <a:off x="0" y="1371600"/>
            <a:ext cx="9144000" cy="5486400"/>
          </a:xfrm>
        </p:spPr>
        <p:txBody>
          <a:bodyPr>
            <a:normAutofit/>
          </a:bodyPr>
          <a:lstStyle/>
          <a:p>
            <a:pPr algn="l"/>
            <a:r>
              <a:rPr lang="vi-VN" sz="2800" dirty="0">
                <a:solidFill>
                  <a:schemeClr val="tx1"/>
                </a:solidFill>
                <a:latin typeface="+mj-lt"/>
              </a:rPr>
              <a:t> </a:t>
            </a:r>
            <a:r>
              <a:rPr lang="vi-VN" sz="2800" b="1" dirty="0" smtClean="0">
                <a:solidFill>
                  <a:srgbClr val="FF0000"/>
                </a:solidFill>
                <a:latin typeface="+mj-lt"/>
              </a:rPr>
              <a:t>Các bước chuyển đổi số của DN:</a:t>
            </a:r>
          </a:p>
          <a:p>
            <a:pPr marL="457200" indent="-457200" algn="l">
              <a:buFontTx/>
              <a:buChar char="-"/>
            </a:pPr>
            <a:r>
              <a:rPr lang="vi-VN" sz="2800" b="1" dirty="0" smtClean="0">
                <a:solidFill>
                  <a:schemeClr val="tx1"/>
                </a:solidFill>
                <a:latin typeface="+mj-lt"/>
              </a:rPr>
              <a:t>Nhận thức và có tư duy mới</a:t>
            </a:r>
          </a:p>
          <a:p>
            <a:pPr algn="l"/>
            <a:r>
              <a:rPr lang="vi-VN" sz="2800" b="1" dirty="0" smtClean="0">
                <a:solidFill>
                  <a:schemeClr val="tx1"/>
                </a:solidFill>
                <a:latin typeface="+mj-lt"/>
              </a:rPr>
              <a:t>Về chuyển đổi số.</a:t>
            </a:r>
          </a:p>
          <a:p>
            <a:pPr algn="l"/>
            <a:r>
              <a:rPr lang="vi-VN" sz="2800" b="1" dirty="0" smtClean="0">
                <a:solidFill>
                  <a:schemeClr val="tx1"/>
                </a:solidFill>
                <a:latin typeface="+mj-lt"/>
              </a:rPr>
              <a:t>- Xây dựng chiến lược và lộ trình.</a:t>
            </a:r>
          </a:p>
          <a:p>
            <a:pPr marL="342900" indent="-342900" algn="l">
              <a:buFontTx/>
              <a:buChar char="-"/>
            </a:pPr>
            <a:r>
              <a:rPr lang="vi-VN" sz="2800" b="1" dirty="0" smtClean="0">
                <a:solidFill>
                  <a:schemeClr val="tx1"/>
                </a:solidFill>
                <a:latin typeface="+mj-lt"/>
              </a:rPr>
              <a:t>Tạo nguồn lực cho chuyển</a:t>
            </a:r>
          </a:p>
          <a:p>
            <a:pPr algn="l"/>
            <a:r>
              <a:rPr lang="vi-VN" sz="2800" b="1" dirty="0">
                <a:solidFill>
                  <a:schemeClr val="tx1"/>
                </a:solidFill>
                <a:latin typeface="+mj-lt"/>
              </a:rPr>
              <a:t>đ</a:t>
            </a:r>
            <a:r>
              <a:rPr lang="vi-VN" sz="2800" b="1" dirty="0" smtClean="0">
                <a:solidFill>
                  <a:schemeClr val="tx1"/>
                </a:solidFill>
                <a:latin typeface="+mj-lt"/>
              </a:rPr>
              <a:t>ổi số.</a:t>
            </a:r>
          </a:p>
          <a:p>
            <a:pPr marL="457200" indent="-457200" algn="l">
              <a:buFontTx/>
              <a:buChar char="-"/>
            </a:pPr>
            <a:r>
              <a:rPr lang="vi-VN" sz="2800" b="1" dirty="0" smtClean="0">
                <a:solidFill>
                  <a:schemeClr val="tx1"/>
                </a:solidFill>
                <a:latin typeface="+mj-lt"/>
              </a:rPr>
              <a:t>Xác định các công nghệ CĐS.</a:t>
            </a:r>
          </a:p>
          <a:p>
            <a:pPr marL="457200" indent="-457200" algn="l">
              <a:buFontTx/>
              <a:buChar char="-"/>
            </a:pPr>
            <a:r>
              <a:rPr lang="vi-VN" sz="2800" b="1" dirty="0" smtClean="0">
                <a:solidFill>
                  <a:schemeClr val="tx1"/>
                </a:solidFill>
                <a:latin typeface="+mj-lt"/>
              </a:rPr>
              <a:t>Chuyển đổi từng bước </a:t>
            </a:r>
          </a:p>
          <a:p>
            <a:pPr algn="l"/>
            <a:r>
              <a:rPr lang="vi-VN" sz="2800" b="1" dirty="0">
                <a:solidFill>
                  <a:schemeClr val="tx1"/>
                </a:solidFill>
                <a:latin typeface="+mj-lt"/>
              </a:rPr>
              <a:t>t</a:t>
            </a:r>
            <a:r>
              <a:rPr lang="vi-VN" sz="2800" b="1" dirty="0" smtClean="0">
                <a:solidFill>
                  <a:schemeClr val="tx1"/>
                </a:solidFill>
                <a:latin typeface="+mj-lt"/>
              </a:rPr>
              <a:t>heo lộ trình</a:t>
            </a:r>
            <a:r>
              <a:rPr lang="vi-VN" sz="2800" b="1" dirty="0" smtClean="0">
                <a:solidFill>
                  <a:srgbClr val="FF0000"/>
                </a:solidFill>
                <a:latin typeface="+mj-lt"/>
              </a:rPr>
              <a:t>. </a:t>
            </a:r>
          </a:p>
          <a:p>
            <a:pPr algn="l"/>
            <a:endParaRPr lang="vi-VN" sz="2000" b="1" dirty="0" smtClean="0">
              <a:solidFill>
                <a:srgbClr val="00B050"/>
              </a:solidFill>
              <a:latin typeface="+mj-lt"/>
            </a:endParaRPr>
          </a:p>
        </p:txBody>
      </p:sp>
      <p:sp>
        <p:nvSpPr>
          <p:cNvPr id="4" name="Oval 3"/>
          <p:cNvSpPr/>
          <p:nvPr/>
        </p:nvSpPr>
        <p:spPr>
          <a:xfrm>
            <a:off x="5410200" y="1371600"/>
            <a:ext cx="3657600" cy="4267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dirty="0" smtClean="0">
                <a:solidFill>
                  <a:prstClr val="black"/>
                </a:solidFill>
              </a:rPr>
              <a:t>Các bước</a:t>
            </a:r>
          </a:p>
          <a:p>
            <a:pPr algn="ctr"/>
            <a:r>
              <a:rPr lang="vi-VN" dirty="0" smtClean="0">
                <a:solidFill>
                  <a:prstClr val="black"/>
                </a:solidFill>
              </a:rPr>
              <a:t>Chuyển Đổi Số</a:t>
            </a:r>
            <a:endParaRPr lang="vi-VN" dirty="0">
              <a:solidFill>
                <a:prstClr val="black"/>
              </a:solidFill>
            </a:endParaRPr>
          </a:p>
        </p:txBody>
      </p:sp>
      <p:sp>
        <p:nvSpPr>
          <p:cNvPr id="5" name="Oval 4"/>
          <p:cNvSpPr/>
          <p:nvPr/>
        </p:nvSpPr>
        <p:spPr>
          <a:xfrm>
            <a:off x="6248400" y="1326292"/>
            <a:ext cx="1933832" cy="80730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dirty="0" smtClean="0">
                <a:solidFill>
                  <a:prstClr val="black"/>
                </a:solidFill>
              </a:rPr>
              <a:t>(1)TƯ DUY MỚI</a:t>
            </a:r>
            <a:endParaRPr lang="vi-VN" dirty="0">
              <a:solidFill>
                <a:prstClr val="black"/>
              </a:solidFill>
            </a:endParaRPr>
          </a:p>
        </p:txBody>
      </p:sp>
      <p:sp>
        <p:nvSpPr>
          <p:cNvPr id="9" name="Oval 8"/>
          <p:cNvSpPr/>
          <p:nvPr/>
        </p:nvSpPr>
        <p:spPr>
          <a:xfrm>
            <a:off x="7620000" y="2545492"/>
            <a:ext cx="1676400" cy="95970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dirty="0" smtClean="0">
                <a:solidFill>
                  <a:prstClr val="black"/>
                </a:solidFill>
              </a:rPr>
              <a:t>(2)XD CHIẾN LƯỢC</a:t>
            </a:r>
            <a:endParaRPr lang="vi-VN" dirty="0">
              <a:solidFill>
                <a:prstClr val="black"/>
              </a:solidFill>
            </a:endParaRPr>
          </a:p>
        </p:txBody>
      </p:sp>
      <p:sp>
        <p:nvSpPr>
          <p:cNvPr id="10" name="Oval 9"/>
          <p:cNvSpPr/>
          <p:nvPr/>
        </p:nvSpPr>
        <p:spPr>
          <a:xfrm>
            <a:off x="7239000" y="4267200"/>
            <a:ext cx="1905000" cy="95970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dirty="0">
                <a:solidFill>
                  <a:prstClr val="black"/>
                </a:solidFill>
              </a:rPr>
              <a:t>(</a:t>
            </a:r>
            <a:r>
              <a:rPr lang="vi-VN" dirty="0" smtClean="0">
                <a:solidFill>
                  <a:prstClr val="black"/>
                </a:solidFill>
              </a:rPr>
              <a:t>3)NGUỒN LỰC CHO CĐS</a:t>
            </a:r>
            <a:endParaRPr lang="vi-VN" dirty="0">
              <a:solidFill>
                <a:prstClr val="black"/>
              </a:solidFill>
            </a:endParaRPr>
          </a:p>
        </p:txBody>
      </p:sp>
      <p:sp>
        <p:nvSpPr>
          <p:cNvPr id="11" name="Oval 10"/>
          <p:cNvSpPr/>
          <p:nvPr/>
        </p:nvSpPr>
        <p:spPr>
          <a:xfrm>
            <a:off x="5334000" y="4191000"/>
            <a:ext cx="1905000" cy="95970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dirty="0">
                <a:solidFill>
                  <a:prstClr val="black"/>
                </a:solidFill>
              </a:rPr>
              <a:t>(</a:t>
            </a:r>
            <a:r>
              <a:rPr lang="vi-VN" dirty="0" smtClean="0">
                <a:solidFill>
                  <a:prstClr val="black"/>
                </a:solidFill>
              </a:rPr>
              <a:t>4)XD CÔNG NGHỆ </a:t>
            </a:r>
            <a:endParaRPr lang="vi-VN" dirty="0">
              <a:solidFill>
                <a:prstClr val="black"/>
              </a:solidFill>
            </a:endParaRPr>
          </a:p>
        </p:txBody>
      </p:sp>
      <p:sp>
        <p:nvSpPr>
          <p:cNvPr id="12" name="Oval 11"/>
          <p:cNvSpPr/>
          <p:nvPr/>
        </p:nvSpPr>
        <p:spPr>
          <a:xfrm>
            <a:off x="4724400" y="2286000"/>
            <a:ext cx="2209800" cy="95970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dirty="0" smtClean="0">
                <a:solidFill>
                  <a:prstClr val="black"/>
                </a:solidFill>
              </a:rPr>
              <a:t>(5)CHUYỂN </a:t>
            </a:r>
            <a:r>
              <a:rPr lang="vi-VN" sz="1400" dirty="0" smtClean="0">
                <a:solidFill>
                  <a:prstClr val="black"/>
                </a:solidFill>
              </a:rPr>
              <a:t>ĐỔI THEO LỘ TRÌNH </a:t>
            </a:r>
            <a:endParaRPr lang="vi-VN" sz="1400" dirty="0">
              <a:solidFill>
                <a:prstClr val="black"/>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262063"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5773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219200"/>
          </a:xfrm>
        </p:spPr>
        <p:txBody>
          <a:bodyPr>
            <a:normAutofit/>
          </a:bodyPr>
          <a:lstStyle/>
          <a:p>
            <a:r>
              <a:rPr lang="vi-VN" sz="2000" b="1" dirty="0" smtClean="0">
                <a:solidFill>
                  <a:srgbClr val="FF0000"/>
                </a:solidFill>
              </a:rPr>
              <a:t>                     </a:t>
            </a:r>
            <a:br>
              <a:rPr lang="vi-VN" sz="2000" b="1" dirty="0" smtClean="0">
                <a:solidFill>
                  <a:srgbClr val="FF0000"/>
                </a:solidFill>
              </a:rPr>
            </a:br>
            <a:r>
              <a:rPr lang="vi-VN" sz="2000" b="1" dirty="0">
                <a:solidFill>
                  <a:srgbClr val="FF0000"/>
                </a:solidFill>
              </a:rPr>
              <a:t> </a:t>
            </a:r>
            <a:r>
              <a:rPr lang="vi-VN" sz="2000" b="1" dirty="0" smtClean="0">
                <a:solidFill>
                  <a:srgbClr val="FF0000"/>
                </a:solidFill>
              </a:rPr>
              <a:t>                 </a:t>
            </a:r>
            <a:r>
              <a:rPr lang="vi-VN" sz="2300" b="1" dirty="0" smtClean="0">
                <a:solidFill>
                  <a:srgbClr val="FF0000"/>
                </a:solidFill>
              </a:rPr>
              <a:t>HỘI </a:t>
            </a:r>
            <a:r>
              <a:rPr lang="vi-VN" sz="2300" b="1" dirty="0">
                <a:solidFill>
                  <a:srgbClr val="FF0000"/>
                </a:solidFill>
              </a:rPr>
              <a:t>VÔ TUYẾN ĐIỆN TỬ VÀ TIN HỌC HẢI PHÒNG</a:t>
            </a:r>
            <a:r>
              <a:rPr lang="vi-VN" sz="2300" b="1" dirty="0" smtClean="0">
                <a:solidFill>
                  <a:srgbClr val="FF0000"/>
                </a:solidFill>
              </a:rPr>
              <a:t/>
            </a:r>
            <a:br>
              <a:rPr lang="vi-VN" sz="2300" b="1" dirty="0" smtClean="0">
                <a:solidFill>
                  <a:srgbClr val="FF0000"/>
                </a:solidFill>
              </a:rPr>
            </a:br>
            <a:r>
              <a:rPr lang="vi-VN" sz="2300" b="1" dirty="0" smtClean="0">
                <a:solidFill>
                  <a:srgbClr val="FF0000"/>
                </a:solidFill>
              </a:rPr>
              <a:t>                        </a:t>
            </a:r>
            <a:endParaRPr lang="vi-VN" sz="2300" b="1" dirty="0">
              <a:solidFill>
                <a:srgbClr val="7030A0"/>
              </a:solidFill>
            </a:endParaRPr>
          </a:p>
        </p:txBody>
      </p:sp>
      <p:sp>
        <p:nvSpPr>
          <p:cNvPr id="3" name="Subtitle 2"/>
          <p:cNvSpPr>
            <a:spLocks noGrp="1"/>
          </p:cNvSpPr>
          <p:nvPr>
            <p:ph type="subTitle" idx="1"/>
          </p:nvPr>
        </p:nvSpPr>
        <p:spPr>
          <a:xfrm>
            <a:off x="0" y="1371600"/>
            <a:ext cx="9144000" cy="5486400"/>
          </a:xfrm>
        </p:spPr>
        <p:txBody>
          <a:bodyPr>
            <a:normAutofit/>
          </a:bodyPr>
          <a:lstStyle/>
          <a:p>
            <a:pPr algn="l"/>
            <a:r>
              <a:rPr lang="vi-VN" sz="2800" b="1" dirty="0" smtClean="0">
                <a:solidFill>
                  <a:srgbClr val="FF0000"/>
                </a:solidFill>
                <a:latin typeface="+mj-lt"/>
              </a:rPr>
              <a:t>KẾT </a:t>
            </a:r>
            <a:r>
              <a:rPr lang="vi-VN" sz="2800" b="1" dirty="0">
                <a:solidFill>
                  <a:srgbClr val="FF0000"/>
                </a:solidFill>
                <a:latin typeface="+mj-lt"/>
              </a:rPr>
              <a:t>LUẬN </a:t>
            </a:r>
          </a:p>
          <a:p>
            <a:pPr algn="l"/>
            <a:r>
              <a:rPr lang="vi-VN" sz="2800" dirty="0">
                <a:solidFill>
                  <a:schemeClr val="tx1"/>
                </a:solidFill>
                <a:latin typeface="+mj-lt"/>
              </a:rPr>
              <a:t>Xã hội ngày nay là xã hội số.</a:t>
            </a:r>
          </a:p>
          <a:p>
            <a:pPr algn="l"/>
            <a:r>
              <a:rPr lang="vi-VN" sz="2800" dirty="0">
                <a:solidFill>
                  <a:schemeClr val="tx1"/>
                </a:solidFill>
                <a:latin typeface="+mj-lt"/>
              </a:rPr>
              <a:t>+ Chuyển đổi số là tất yếu trong </a:t>
            </a:r>
            <a:endParaRPr lang="vi-VN" sz="2800" dirty="0" smtClean="0">
              <a:solidFill>
                <a:schemeClr val="tx1"/>
              </a:solidFill>
              <a:latin typeface="+mj-lt"/>
            </a:endParaRPr>
          </a:p>
          <a:p>
            <a:pPr algn="l"/>
            <a:r>
              <a:rPr lang="vi-VN" sz="2800" dirty="0" smtClean="0">
                <a:solidFill>
                  <a:schemeClr val="tx1"/>
                </a:solidFill>
                <a:latin typeface="+mj-lt"/>
              </a:rPr>
              <a:t>mọi </a:t>
            </a:r>
            <a:r>
              <a:rPr lang="vi-VN" sz="2800" dirty="0">
                <a:solidFill>
                  <a:schemeClr val="tx1"/>
                </a:solidFill>
                <a:latin typeface="+mj-lt"/>
              </a:rPr>
              <a:t>lĩnh vực của đời sống xã hội.</a:t>
            </a:r>
          </a:p>
          <a:p>
            <a:pPr algn="l"/>
            <a:r>
              <a:rPr lang="vi-VN" sz="2800" dirty="0" smtClean="0">
                <a:solidFill>
                  <a:schemeClr val="tx1"/>
                </a:solidFill>
                <a:latin typeface="+mj-lt"/>
              </a:rPr>
              <a:t>+ Chuyển </a:t>
            </a:r>
            <a:r>
              <a:rPr lang="vi-VN" sz="2800" dirty="0">
                <a:solidFill>
                  <a:schemeClr val="tx1"/>
                </a:solidFill>
                <a:latin typeface="+mj-lt"/>
              </a:rPr>
              <a:t>đổi số với Quản trị </a:t>
            </a:r>
            <a:endParaRPr lang="vi-VN" sz="2800" dirty="0" smtClean="0">
              <a:solidFill>
                <a:schemeClr val="tx1"/>
              </a:solidFill>
              <a:latin typeface="+mj-lt"/>
            </a:endParaRPr>
          </a:p>
          <a:p>
            <a:pPr algn="l"/>
            <a:r>
              <a:rPr lang="vi-VN" sz="2800" dirty="0" smtClean="0">
                <a:solidFill>
                  <a:schemeClr val="tx1"/>
                </a:solidFill>
                <a:latin typeface="+mj-lt"/>
              </a:rPr>
              <a:t>dịch </a:t>
            </a:r>
            <a:r>
              <a:rPr lang="vi-VN" sz="2800" dirty="0">
                <a:solidFill>
                  <a:schemeClr val="tx1"/>
                </a:solidFill>
                <a:latin typeface="+mj-lt"/>
              </a:rPr>
              <a:t>vụ </a:t>
            </a:r>
            <a:r>
              <a:rPr lang="vi-VN" sz="2800" dirty="0" smtClean="0">
                <a:solidFill>
                  <a:schemeClr val="tx1"/>
                </a:solidFill>
                <a:latin typeface="+mj-lt"/>
              </a:rPr>
              <a:t>Logistics là một việc </a:t>
            </a:r>
          </a:p>
          <a:p>
            <a:pPr algn="l"/>
            <a:r>
              <a:rPr lang="vi-VN" sz="2800" dirty="0" smtClean="0">
                <a:solidFill>
                  <a:schemeClr val="tx1"/>
                </a:solidFill>
                <a:latin typeface="+mj-lt"/>
              </a:rPr>
              <a:t>làm tất yếu, phù hợp quy luật </a:t>
            </a:r>
          </a:p>
          <a:p>
            <a:pPr algn="l"/>
            <a:r>
              <a:rPr lang="vi-VN" sz="2800" dirty="0" smtClean="0">
                <a:solidFill>
                  <a:schemeClr val="tx1"/>
                </a:solidFill>
                <a:latin typeface="+mj-lt"/>
              </a:rPr>
              <a:t>phát triển như vũ bão của ngành</a:t>
            </a:r>
          </a:p>
          <a:p>
            <a:pPr algn="l"/>
            <a:r>
              <a:rPr lang="vi-VN" sz="2800" dirty="0" smtClean="0">
                <a:solidFill>
                  <a:schemeClr val="tx1"/>
                </a:solidFill>
                <a:latin typeface="+mj-lt"/>
              </a:rPr>
              <a:t>CNTT_TT.; của thời đại CM 4.0</a:t>
            </a:r>
          </a:p>
          <a:p>
            <a:pPr algn="l"/>
            <a:endParaRPr lang="vi-VN" sz="2800" dirty="0" smtClean="0">
              <a:solidFill>
                <a:schemeClr val="tx1"/>
              </a:solidFill>
              <a:latin typeface="+mj-lt"/>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3722" y="1981200"/>
            <a:ext cx="3827878"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81288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3628"/>
            <a:ext cx="9144000" cy="1219200"/>
          </a:xfrm>
        </p:spPr>
        <p:txBody>
          <a:bodyPr>
            <a:normAutofit/>
          </a:bodyPr>
          <a:lstStyle/>
          <a:p>
            <a:r>
              <a:rPr lang="vi-VN" sz="2000" b="1" dirty="0" smtClean="0">
                <a:solidFill>
                  <a:srgbClr val="FF0000"/>
                </a:solidFill>
              </a:rPr>
              <a:t>                     </a:t>
            </a:r>
            <a:br>
              <a:rPr lang="vi-VN" sz="2000" b="1" dirty="0" smtClean="0">
                <a:solidFill>
                  <a:srgbClr val="FF0000"/>
                </a:solidFill>
              </a:rPr>
            </a:br>
            <a:r>
              <a:rPr lang="vi-VN" sz="2000" b="1" dirty="0">
                <a:solidFill>
                  <a:srgbClr val="FF0000"/>
                </a:solidFill>
              </a:rPr>
              <a:t> </a:t>
            </a:r>
            <a:r>
              <a:rPr lang="vi-VN" sz="2000" b="1" dirty="0" smtClean="0">
                <a:solidFill>
                  <a:srgbClr val="FF0000"/>
                </a:solidFill>
              </a:rPr>
              <a:t>                 </a:t>
            </a:r>
            <a:r>
              <a:rPr lang="vi-VN" sz="2300" b="1" dirty="0" smtClean="0">
                <a:solidFill>
                  <a:srgbClr val="FF0000"/>
                </a:solidFill>
              </a:rPr>
              <a:t>HỘI </a:t>
            </a:r>
            <a:r>
              <a:rPr lang="vi-VN" sz="2300" b="1" dirty="0">
                <a:solidFill>
                  <a:srgbClr val="FF0000"/>
                </a:solidFill>
              </a:rPr>
              <a:t>VÔ TUYẾN ĐIỆN TỬ VÀ TIN HỌC HẢI PHÒNG</a:t>
            </a:r>
            <a:r>
              <a:rPr lang="vi-VN" sz="2300" b="1" dirty="0" smtClean="0">
                <a:solidFill>
                  <a:srgbClr val="FF0000"/>
                </a:solidFill>
              </a:rPr>
              <a:t/>
            </a:r>
            <a:br>
              <a:rPr lang="vi-VN" sz="2300" b="1" dirty="0" smtClean="0">
                <a:solidFill>
                  <a:srgbClr val="FF0000"/>
                </a:solidFill>
              </a:rPr>
            </a:br>
            <a:r>
              <a:rPr lang="vi-VN" sz="2300" b="1" dirty="0" smtClean="0">
                <a:solidFill>
                  <a:srgbClr val="FF0000"/>
                </a:solidFill>
              </a:rPr>
              <a:t>                        </a:t>
            </a:r>
            <a:endParaRPr lang="vi-VN" sz="2300" b="1" dirty="0">
              <a:solidFill>
                <a:srgbClr val="7030A0"/>
              </a:solidFill>
            </a:endParaRPr>
          </a:p>
        </p:txBody>
      </p:sp>
      <p:sp>
        <p:nvSpPr>
          <p:cNvPr id="3" name="Subtitle 2"/>
          <p:cNvSpPr>
            <a:spLocks noGrp="1"/>
          </p:cNvSpPr>
          <p:nvPr>
            <p:ph type="subTitle" idx="1"/>
          </p:nvPr>
        </p:nvSpPr>
        <p:spPr>
          <a:xfrm>
            <a:off x="0" y="1066800"/>
            <a:ext cx="9144000" cy="5791200"/>
          </a:xfrm>
        </p:spPr>
        <p:txBody>
          <a:bodyPr>
            <a:normAutofit/>
          </a:bodyPr>
          <a:lstStyle/>
          <a:p>
            <a:pPr algn="l"/>
            <a:endParaRPr lang="vi-VN" sz="2800" b="1" dirty="0" smtClean="0">
              <a:solidFill>
                <a:srgbClr val="FF0000"/>
              </a:solidFill>
              <a:latin typeface="+mj-lt"/>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sp>
        <p:nvSpPr>
          <p:cNvPr id="6" name="Rectangle 5"/>
          <p:cNvSpPr/>
          <p:nvPr/>
        </p:nvSpPr>
        <p:spPr>
          <a:xfrm>
            <a:off x="5105400" y="1371600"/>
            <a:ext cx="3962400" cy="535275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vi-VN" sz="2800" b="1" dirty="0" smtClean="0">
                <a:solidFill>
                  <a:srgbClr val="FF0000"/>
                </a:solidFill>
                <a:latin typeface="Times New Roman"/>
              </a:rPr>
              <a:t>Lãnh đạo </a:t>
            </a:r>
            <a:r>
              <a:rPr lang="vi-VN" sz="2800" b="1" dirty="0">
                <a:solidFill>
                  <a:srgbClr val="FF0000"/>
                </a:solidFill>
                <a:latin typeface="Times New Roman"/>
              </a:rPr>
              <a:t>p</a:t>
            </a:r>
            <a:r>
              <a:rPr lang="vi-VN" sz="2800" b="1" dirty="0" smtClean="0">
                <a:solidFill>
                  <a:srgbClr val="FF0000"/>
                </a:solidFill>
                <a:latin typeface="Times New Roman"/>
              </a:rPr>
              <a:t>hải:</a:t>
            </a:r>
          </a:p>
          <a:p>
            <a:r>
              <a:rPr lang="vi-VN" sz="2800" dirty="0" smtClean="0">
                <a:solidFill>
                  <a:prstClr val="black"/>
                </a:solidFill>
                <a:latin typeface="Times New Roman"/>
              </a:rPr>
              <a:t>- Hiểu được thế nào là chuyển đổi số; công nghệ chuyển đổi số.</a:t>
            </a:r>
            <a:endParaRPr lang="vi-VN" sz="2800" b="1" dirty="0">
              <a:solidFill>
                <a:srgbClr val="0070C0"/>
              </a:solidFill>
              <a:latin typeface="Times New Roman"/>
            </a:endParaRPr>
          </a:p>
          <a:p>
            <a:r>
              <a:rPr lang="vi-VN" sz="2200" b="1" dirty="0" smtClean="0">
                <a:solidFill>
                  <a:srgbClr val="0070C0"/>
                </a:solidFill>
                <a:latin typeface="Times New Roman"/>
              </a:rPr>
              <a:t>-  </a:t>
            </a:r>
            <a:r>
              <a:rPr lang="vi-VN" sz="2800" dirty="0">
                <a:solidFill>
                  <a:prstClr val="black"/>
                </a:solidFill>
                <a:latin typeface="Times New Roman"/>
              </a:rPr>
              <a:t>Lựa chọn được công nghệ phù hợp với DN/tổ chức. </a:t>
            </a:r>
          </a:p>
          <a:p>
            <a:r>
              <a:rPr lang="vi-VN" sz="2800" dirty="0">
                <a:solidFill>
                  <a:prstClr val="black"/>
                </a:solidFill>
                <a:latin typeface="Times New Roman"/>
              </a:rPr>
              <a:t>- Luôn biến đổi để thích ứng.</a:t>
            </a:r>
          </a:p>
          <a:p>
            <a:endParaRPr lang="vi-VN" sz="2800" dirty="0">
              <a:solidFill>
                <a:prstClr val="black"/>
              </a:solidFill>
              <a:latin typeface="Times New Roman"/>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02" y="1219200"/>
            <a:ext cx="5008098"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423497" y="4191000"/>
            <a:ext cx="4421358" cy="25146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dirty="0" smtClean="0"/>
              <a:t>g</a:t>
            </a:r>
            <a:endParaRPr lang="vi-VN" dirty="0"/>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743" y="4495800"/>
            <a:ext cx="278305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74931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3628"/>
            <a:ext cx="9144000" cy="1219200"/>
          </a:xfrm>
        </p:spPr>
        <p:txBody>
          <a:bodyPr>
            <a:normAutofit/>
          </a:bodyPr>
          <a:lstStyle/>
          <a:p>
            <a:r>
              <a:rPr lang="vi-VN" sz="2000" b="1" dirty="0" smtClean="0">
                <a:solidFill>
                  <a:srgbClr val="FF0000"/>
                </a:solidFill>
              </a:rPr>
              <a:t>                     </a:t>
            </a:r>
            <a:br>
              <a:rPr lang="vi-VN" sz="2000" b="1" dirty="0" smtClean="0">
                <a:solidFill>
                  <a:srgbClr val="FF0000"/>
                </a:solidFill>
              </a:rPr>
            </a:br>
            <a:r>
              <a:rPr lang="vi-VN" sz="2000" b="1" dirty="0">
                <a:solidFill>
                  <a:srgbClr val="FF0000"/>
                </a:solidFill>
              </a:rPr>
              <a:t> </a:t>
            </a:r>
            <a:r>
              <a:rPr lang="vi-VN" sz="2000" b="1" dirty="0" smtClean="0">
                <a:solidFill>
                  <a:srgbClr val="FF0000"/>
                </a:solidFill>
              </a:rPr>
              <a:t>                 </a:t>
            </a:r>
            <a:r>
              <a:rPr lang="vi-VN" sz="2300" b="1" dirty="0" smtClean="0">
                <a:solidFill>
                  <a:srgbClr val="FF0000"/>
                </a:solidFill>
              </a:rPr>
              <a:t>HỘI </a:t>
            </a:r>
            <a:r>
              <a:rPr lang="vi-VN" sz="2300" b="1" dirty="0">
                <a:solidFill>
                  <a:srgbClr val="FF0000"/>
                </a:solidFill>
              </a:rPr>
              <a:t>VÔ TUYẾN ĐIỆN TỬ VÀ TIN HỌC HẢI PHÒNG</a:t>
            </a:r>
            <a:r>
              <a:rPr lang="vi-VN" sz="2300" b="1" dirty="0" smtClean="0">
                <a:solidFill>
                  <a:srgbClr val="FF0000"/>
                </a:solidFill>
              </a:rPr>
              <a:t/>
            </a:r>
            <a:br>
              <a:rPr lang="vi-VN" sz="2300" b="1" dirty="0" smtClean="0">
                <a:solidFill>
                  <a:srgbClr val="FF0000"/>
                </a:solidFill>
              </a:rPr>
            </a:br>
            <a:r>
              <a:rPr lang="vi-VN" sz="2300" b="1" dirty="0" smtClean="0">
                <a:solidFill>
                  <a:srgbClr val="FF0000"/>
                </a:solidFill>
              </a:rPr>
              <a:t>                        </a:t>
            </a:r>
            <a:endParaRPr lang="vi-VN" sz="2300" b="1" dirty="0">
              <a:solidFill>
                <a:srgbClr val="7030A0"/>
              </a:solidFill>
            </a:endParaRPr>
          </a:p>
        </p:txBody>
      </p:sp>
      <p:sp>
        <p:nvSpPr>
          <p:cNvPr id="3" name="Subtitle 2"/>
          <p:cNvSpPr>
            <a:spLocks noGrp="1"/>
          </p:cNvSpPr>
          <p:nvPr>
            <p:ph type="subTitle" idx="1"/>
          </p:nvPr>
        </p:nvSpPr>
        <p:spPr>
          <a:xfrm>
            <a:off x="0" y="1066800"/>
            <a:ext cx="9144000" cy="5791200"/>
          </a:xfrm>
        </p:spPr>
        <p:txBody>
          <a:bodyPr>
            <a:normAutofit/>
          </a:bodyPr>
          <a:lstStyle/>
          <a:p>
            <a:pPr algn="l"/>
            <a:endParaRPr lang="vi-VN" sz="2800" b="1" dirty="0" smtClean="0">
              <a:solidFill>
                <a:srgbClr val="FF0000"/>
              </a:solidFill>
              <a:latin typeface="+mj-lt"/>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sp>
        <p:nvSpPr>
          <p:cNvPr id="6" name="Rectangle 5"/>
          <p:cNvSpPr/>
          <p:nvPr/>
        </p:nvSpPr>
        <p:spPr>
          <a:xfrm>
            <a:off x="4709160" y="1143001"/>
            <a:ext cx="4434840" cy="56305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457200" indent="-457200">
              <a:buFontTx/>
              <a:buChar char="-"/>
            </a:pPr>
            <a:endParaRPr lang="vi-VN" sz="2800" dirty="0" smtClean="0">
              <a:solidFill>
                <a:prstClr val="black"/>
              </a:solidFill>
              <a:latin typeface="Times New Roman"/>
            </a:endParaRPr>
          </a:p>
          <a:p>
            <a:pPr marL="457200" indent="-457200">
              <a:buFontTx/>
              <a:buChar char="-"/>
            </a:pPr>
            <a:endParaRPr lang="vi-VN" sz="2800" dirty="0">
              <a:solidFill>
                <a:prstClr val="black"/>
              </a:solidFill>
              <a:latin typeface="Times New Roman"/>
            </a:endParaRPr>
          </a:p>
          <a:p>
            <a:pPr marL="457200" indent="-457200">
              <a:buFontTx/>
              <a:buChar char="-"/>
            </a:pPr>
            <a:endParaRPr lang="vi-VN" sz="2800" dirty="0" smtClean="0">
              <a:solidFill>
                <a:prstClr val="black"/>
              </a:solidFill>
              <a:latin typeface="Times New Roman"/>
            </a:endParaRPr>
          </a:p>
          <a:p>
            <a:r>
              <a:rPr lang="vi-VN" sz="2800" dirty="0" smtClean="0">
                <a:solidFill>
                  <a:prstClr val="black"/>
                </a:solidFill>
                <a:latin typeface="Times New Roman"/>
              </a:rPr>
              <a:t>-</a:t>
            </a:r>
          </a:p>
          <a:p>
            <a:endParaRPr lang="vi-VN" sz="2800" dirty="0">
              <a:solidFill>
                <a:prstClr val="black"/>
              </a:solidFill>
              <a:latin typeface="Times New Roman"/>
            </a:endParaRPr>
          </a:p>
          <a:p>
            <a:endParaRPr lang="vi-VN" sz="2800" dirty="0" smtClean="0">
              <a:solidFill>
                <a:prstClr val="black"/>
              </a:solidFill>
              <a:latin typeface="Times New Roman"/>
            </a:endParaRPr>
          </a:p>
          <a:p>
            <a:endParaRPr lang="vi-VN" sz="2800" dirty="0">
              <a:solidFill>
                <a:prstClr val="black"/>
              </a:solidFill>
              <a:latin typeface="Times New Roman"/>
            </a:endParaRPr>
          </a:p>
          <a:p>
            <a:endParaRPr lang="vi-VN" sz="2800" dirty="0" smtClean="0">
              <a:solidFill>
                <a:prstClr val="black"/>
              </a:solidFill>
              <a:latin typeface="Times New Roman"/>
            </a:endParaRPr>
          </a:p>
          <a:p>
            <a:r>
              <a:rPr lang="vi-VN" sz="2800" dirty="0">
                <a:solidFill>
                  <a:prstClr val="black"/>
                </a:solidFill>
                <a:latin typeface="Times New Roman"/>
              </a:rPr>
              <a:t>-</a:t>
            </a:r>
            <a:r>
              <a:rPr lang="vi-VN" sz="2800" dirty="0" smtClean="0">
                <a:solidFill>
                  <a:prstClr val="black"/>
                </a:solidFill>
                <a:latin typeface="Times New Roman"/>
              </a:rPr>
              <a:t> </a:t>
            </a:r>
            <a:r>
              <a:rPr lang="vi-VN" sz="3600" b="1" dirty="0" smtClean="0">
                <a:solidFill>
                  <a:srgbClr val="0070C0"/>
                </a:solidFill>
                <a:latin typeface="Times New Roman"/>
              </a:rPr>
              <a:t>Dám làm và dám chịu trách nhiệm.</a:t>
            </a:r>
          </a:p>
          <a:p>
            <a:r>
              <a:rPr lang="vi-VN" sz="3600" b="1" dirty="0" smtClean="0">
                <a:solidFill>
                  <a:srgbClr val="0070C0"/>
                </a:solidFill>
                <a:latin typeface="Times New Roman"/>
              </a:rPr>
              <a:t>- Truyền đươc cảm hứng.</a:t>
            </a:r>
          </a:p>
          <a:p>
            <a:r>
              <a:rPr lang="vi-VN" sz="3600" b="1" dirty="0" smtClean="0">
                <a:solidFill>
                  <a:srgbClr val="0070C0"/>
                </a:solidFill>
                <a:latin typeface="Times New Roman"/>
              </a:rPr>
              <a:t>- Luôn năng động để  thích nghi</a:t>
            </a:r>
          </a:p>
          <a:p>
            <a:pPr marL="457200" indent="-457200">
              <a:buFontTx/>
              <a:buChar char="-"/>
            </a:pPr>
            <a:endParaRPr lang="vi-VN" sz="2800" dirty="0" smtClean="0">
              <a:solidFill>
                <a:prstClr val="black"/>
              </a:solidFill>
              <a:latin typeface="Times New Roman"/>
            </a:endParaRPr>
          </a:p>
          <a:p>
            <a:pPr marL="457200" indent="-457200">
              <a:buFontTx/>
              <a:buChar char="-"/>
            </a:pPr>
            <a:endParaRPr lang="vi-VN" sz="2800" dirty="0" smtClean="0">
              <a:solidFill>
                <a:prstClr val="black"/>
              </a:solidFill>
              <a:latin typeface="Times New Roman"/>
            </a:endParaRPr>
          </a:p>
          <a:p>
            <a:pPr marL="457200" indent="-457200">
              <a:buFontTx/>
              <a:buChar char="-"/>
            </a:pPr>
            <a:endParaRPr lang="vi-VN" sz="2800" dirty="0" smtClean="0">
              <a:solidFill>
                <a:prstClr val="black"/>
              </a:solidFill>
              <a:latin typeface="Times New Roman"/>
            </a:endParaRPr>
          </a:p>
          <a:p>
            <a:pPr marL="457200" indent="-457200">
              <a:buFontTx/>
              <a:buChar char="-"/>
            </a:pPr>
            <a:endParaRPr lang="vi-VN" sz="2800" dirty="0">
              <a:solidFill>
                <a:prstClr val="black"/>
              </a:solidFill>
              <a:latin typeface="Times New Roman"/>
            </a:endParaRPr>
          </a:p>
          <a:p>
            <a:pPr marL="457200" indent="-457200">
              <a:buFontTx/>
              <a:buChar char="-"/>
            </a:pPr>
            <a:endParaRPr lang="vi-VN" sz="2800" dirty="0" smtClean="0">
              <a:solidFill>
                <a:prstClr val="black"/>
              </a:solidFill>
              <a:latin typeface="Times New Roman"/>
            </a:endParaRPr>
          </a:p>
          <a:p>
            <a:pPr marL="457200" indent="-457200">
              <a:buFontTx/>
              <a:buChar char="-"/>
            </a:pPr>
            <a:endParaRPr lang="vi-VN" sz="2800" dirty="0">
              <a:solidFill>
                <a:prstClr val="black"/>
              </a:solidFill>
              <a:latin typeface="Times New Roman"/>
            </a:endParaRPr>
          </a:p>
          <a:p>
            <a:pPr marL="457200" indent="-457200">
              <a:buFontTx/>
              <a:buChar char="-"/>
            </a:pPr>
            <a:endParaRPr lang="vi-VN" sz="2800" dirty="0" smtClean="0">
              <a:solidFill>
                <a:prstClr val="black"/>
              </a:solidFill>
              <a:latin typeface="Times New Roman"/>
            </a:endParaRPr>
          </a:p>
          <a:p>
            <a:pPr marL="457200" indent="-457200">
              <a:buFontTx/>
              <a:buChar char="-"/>
            </a:pPr>
            <a:endParaRPr lang="vi-VN" sz="2800" dirty="0">
              <a:solidFill>
                <a:prstClr val="black"/>
              </a:solidFill>
              <a:latin typeface="Times New Roman"/>
            </a:endParaRPr>
          </a:p>
          <a:p>
            <a:pPr marL="457200" indent="-457200">
              <a:buFontTx/>
              <a:buChar char="-"/>
            </a:pPr>
            <a:endParaRPr lang="vi-VN" sz="2800" dirty="0" smtClean="0">
              <a:solidFill>
                <a:prstClr val="black"/>
              </a:solidFill>
              <a:latin typeface="Times New Roman"/>
            </a:endParaRPr>
          </a:p>
          <a:p>
            <a:pPr marL="457200" indent="-457200">
              <a:buFontTx/>
              <a:buChar char="-"/>
            </a:pPr>
            <a:endParaRPr lang="vi-VN" sz="2800" dirty="0">
              <a:solidFill>
                <a:prstClr val="black"/>
              </a:solidFill>
              <a:latin typeface="Times New Roman"/>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2999"/>
            <a:ext cx="4724400" cy="563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394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143000"/>
          </a:xfrm>
        </p:spPr>
        <p:txBody>
          <a:bodyPr>
            <a:normAutofit/>
          </a:bodyPr>
          <a:lstStyle/>
          <a:p>
            <a:r>
              <a:rPr lang="vi-VN" sz="2000" b="1" dirty="0" smtClean="0">
                <a:solidFill>
                  <a:srgbClr val="FF0000"/>
                </a:solidFill>
              </a:rPr>
              <a:t>                     </a:t>
            </a:r>
            <a:r>
              <a:rPr lang="vi-VN" sz="2300" b="1" dirty="0">
                <a:solidFill>
                  <a:srgbClr val="FF0000"/>
                </a:solidFill>
              </a:rPr>
              <a:t>HỘI VÔ TUYẾN ĐIỆN TỬ VÀ TIN HỌC HẢI PHÒNG</a:t>
            </a:r>
            <a:endParaRPr lang="vi-VN" sz="2300" b="1" dirty="0">
              <a:solidFill>
                <a:srgbClr val="7030A0"/>
              </a:solidFill>
            </a:endParaRPr>
          </a:p>
        </p:txBody>
      </p:sp>
      <p:sp>
        <p:nvSpPr>
          <p:cNvPr id="3" name="Subtitle 2"/>
          <p:cNvSpPr>
            <a:spLocks noGrp="1"/>
          </p:cNvSpPr>
          <p:nvPr>
            <p:ph type="subTitle" idx="1"/>
          </p:nvPr>
        </p:nvSpPr>
        <p:spPr>
          <a:xfrm>
            <a:off x="0" y="1219200"/>
            <a:ext cx="9144000" cy="5638800"/>
          </a:xfrm>
        </p:spPr>
        <p:txBody>
          <a:bodyPr>
            <a:normAutofit/>
          </a:bodyPr>
          <a:lstStyle/>
          <a:p>
            <a:pPr algn="l"/>
            <a:endParaRPr lang="vi-VN" sz="2800" b="1" i="1" dirty="0" smtClean="0">
              <a:solidFill>
                <a:schemeClr val="tx1"/>
              </a:solidFill>
              <a:latin typeface="+mj-lt"/>
            </a:endParaRPr>
          </a:p>
          <a:p>
            <a:pPr algn="l"/>
            <a:r>
              <a:rPr lang="vi-VN" sz="2800" b="1" dirty="0" smtClean="0">
                <a:solidFill>
                  <a:schemeClr val="tx1"/>
                </a:solidFill>
                <a:latin typeface="+mj-lt"/>
              </a:rPr>
              <a:t>   </a:t>
            </a:r>
            <a:r>
              <a:rPr lang="vi-VN" sz="2800" b="1" dirty="0">
                <a:solidFill>
                  <a:schemeClr val="tx1"/>
                </a:solidFill>
                <a:latin typeface="+mj-lt"/>
              </a:rPr>
              <a:t>Một cách tổng quát chúng ta có thể </a:t>
            </a:r>
            <a:r>
              <a:rPr lang="vi-VN" sz="2800" b="1" dirty="0" smtClean="0">
                <a:solidFill>
                  <a:schemeClr val="tx1"/>
                </a:solidFill>
                <a:latin typeface="+mj-lt"/>
              </a:rPr>
              <a:t>hiểu:</a:t>
            </a:r>
          </a:p>
          <a:p>
            <a:pPr algn="l"/>
            <a:endParaRPr lang="vi-VN" sz="2800" b="1" dirty="0">
              <a:solidFill>
                <a:srgbClr val="00B0F0"/>
              </a:solidFill>
              <a:latin typeface="+mj-lt"/>
            </a:endParaRPr>
          </a:p>
        </p:txBody>
      </p:sp>
      <p:sp>
        <p:nvSpPr>
          <p:cNvPr id="4" name="Rounded Rectangle 3"/>
          <p:cNvSpPr/>
          <p:nvPr/>
        </p:nvSpPr>
        <p:spPr>
          <a:xfrm>
            <a:off x="3886200" y="2590800"/>
            <a:ext cx="4724400" cy="3962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400" dirty="0">
                <a:solidFill>
                  <a:srgbClr val="0070C0"/>
                </a:solidFill>
              </a:rPr>
              <a:t>Chuyển đổi số là quá trình chuyển đổi các thực thể từ </a:t>
            </a:r>
            <a:r>
              <a:rPr lang="vi-VN" sz="2400" dirty="0">
                <a:solidFill>
                  <a:srgbClr val="FF0000"/>
                </a:solidFill>
              </a:rPr>
              <a:t>dạng vật lý sang dạng số </a:t>
            </a:r>
            <a:r>
              <a:rPr lang="vi-VN" sz="2400" dirty="0">
                <a:solidFill>
                  <a:srgbClr val="0070C0"/>
                </a:solidFill>
              </a:rPr>
              <a:t>(dữ liệu), sau đó </a:t>
            </a:r>
            <a:r>
              <a:rPr lang="vi-VN" sz="2400" dirty="0">
                <a:solidFill>
                  <a:srgbClr val="FF0000"/>
                </a:solidFill>
              </a:rPr>
              <a:t>sử dụng các công nghệ</a:t>
            </a:r>
            <a:r>
              <a:rPr lang="vi-VN" sz="2400" dirty="0">
                <a:solidFill>
                  <a:srgbClr val="0070C0"/>
                </a:solidFill>
              </a:rPr>
              <a:t>( công nghệ số) để phân tích, biến đổi các dữ liệu đó nhằm tạo ra </a:t>
            </a:r>
            <a:r>
              <a:rPr lang="vi-VN" sz="3200" dirty="0">
                <a:solidFill>
                  <a:srgbClr val="FF0000"/>
                </a:solidFill>
              </a:rPr>
              <a:t>giá trị mới </a:t>
            </a: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3581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1213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
            <a:ext cx="9144000" cy="1219200"/>
          </a:xfrm>
        </p:spPr>
        <p:txBody>
          <a:bodyPr>
            <a:normAutofit/>
          </a:bodyPr>
          <a:lstStyle/>
          <a:p>
            <a:r>
              <a:rPr lang="vi-VN" sz="2000" b="1" dirty="0" smtClean="0">
                <a:solidFill>
                  <a:srgbClr val="FF0000"/>
                </a:solidFill>
              </a:rPr>
              <a:t>                     </a:t>
            </a:r>
            <a:br>
              <a:rPr lang="vi-VN" sz="2000" b="1" dirty="0" smtClean="0">
                <a:solidFill>
                  <a:srgbClr val="FF0000"/>
                </a:solidFill>
              </a:rPr>
            </a:br>
            <a:r>
              <a:rPr lang="vi-VN" sz="2000" b="1" dirty="0">
                <a:solidFill>
                  <a:srgbClr val="FF0000"/>
                </a:solidFill>
              </a:rPr>
              <a:t> </a:t>
            </a:r>
            <a:r>
              <a:rPr lang="vi-VN" sz="2000" b="1" dirty="0" smtClean="0">
                <a:solidFill>
                  <a:srgbClr val="FF0000"/>
                </a:solidFill>
              </a:rPr>
              <a:t>                 </a:t>
            </a:r>
            <a:r>
              <a:rPr lang="vi-VN" sz="2300" b="1" dirty="0" smtClean="0">
                <a:solidFill>
                  <a:srgbClr val="FF0000"/>
                </a:solidFill>
              </a:rPr>
              <a:t>HỘI </a:t>
            </a:r>
            <a:r>
              <a:rPr lang="vi-VN" sz="2300" b="1" dirty="0">
                <a:solidFill>
                  <a:srgbClr val="FF0000"/>
                </a:solidFill>
              </a:rPr>
              <a:t>VÔ TUYẾN ĐIỆN TỬ VÀ TIN HỌC HẢI PHÒNG</a:t>
            </a:r>
            <a:r>
              <a:rPr lang="vi-VN" sz="2300" b="1" dirty="0" smtClean="0">
                <a:solidFill>
                  <a:srgbClr val="FF0000"/>
                </a:solidFill>
              </a:rPr>
              <a:t/>
            </a:r>
            <a:br>
              <a:rPr lang="vi-VN" sz="2300" b="1" dirty="0" smtClean="0">
                <a:solidFill>
                  <a:srgbClr val="FF0000"/>
                </a:solidFill>
              </a:rPr>
            </a:br>
            <a:r>
              <a:rPr lang="vi-VN" sz="2300" b="1" dirty="0" smtClean="0">
                <a:solidFill>
                  <a:srgbClr val="FF0000"/>
                </a:solidFill>
              </a:rPr>
              <a:t>                        </a:t>
            </a:r>
            <a:endParaRPr lang="vi-VN" sz="2300" b="1" dirty="0">
              <a:solidFill>
                <a:srgbClr val="7030A0"/>
              </a:solidFill>
            </a:endParaRPr>
          </a:p>
        </p:txBody>
      </p:sp>
      <p:sp>
        <p:nvSpPr>
          <p:cNvPr id="3" name="Subtitle 2"/>
          <p:cNvSpPr>
            <a:spLocks noGrp="1"/>
          </p:cNvSpPr>
          <p:nvPr>
            <p:ph type="subTitle" idx="1"/>
          </p:nvPr>
        </p:nvSpPr>
        <p:spPr>
          <a:xfrm>
            <a:off x="0" y="1371600"/>
            <a:ext cx="9144000" cy="5486400"/>
          </a:xfrm>
        </p:spPr>
        <p:txBody>
          <a:bodyPr>
            <a:normAutofit/>
          </a:bodyPr>
          <a:lstStyle/>
          <a:p>
            <a:pPr algn="l"/>
            <a:r>
              <a:rPr lang="vi-VN" sz="2800" i="1" u="sng" dirty="0" smtClean="0">
                <a:solidFill>
                  <a:srgbClr val="FF0000"/>
                </a:solidFill>
                <a:latin typeface="+mj-lt"/>
              </a:rPr>
              <a:t> </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762" y="2209801"/>
            <a:ext cx="4080363" cy="449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410200" y="2362272"/>
            <a:ext cx="3657600" cy="434332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vi-VN" sz="2400" b="1" dirty="0" smtClean="0">
                <a:solidFill>
                  <a:srgbClr val="FF0000"/>
                </a:solidFill>
                <a:latin typeface="+mj-lt"/>
              </a:rPr>
              <a:t>Đối với Mọi thành viên </a:t>
            </a:r>
            <a:r>
              <a:rPr lang="vi-VN" sz="2400" b="1" dirty="0" smtClean="0">
                <a:solidFill>
                  <a:srgbClr val="FF0000"/>
                </a:solidFill>
                <a:latin typeface="+mj-lt"/>
              </a:rPr>
              <a:t>cần có tâm thế:</a:t>
            </a:r>
            <a:endParaRPr lang="vi-VN" sz="2400" b="1" dirty="0" smtClean="0">
              <a:solidFill>
                <a:srgbClr val="FF0000"/>
              </a:solidFill>
              <a:latin typeface="+mj-lt"/>
            </a:endParaRPr>
          </a:p>
          <a:p>
            <a:r>
              <a:rPr lang="vi-VN" sz="2200" dirty="0">
                <a:latin typeface="+mj-lt"/>
              </a:rPr>
              <a:t>-</a:t>
            </a:r>
            <a:r>
              <a:rPr lang="vi-VN" sz="2200" dirty="0" smtClean="0">
                <a:latin typeface="+mj-lt"/>
              </a:rPr>
              <a:t> Xác </a:t>
            </a:r>
            <a:r>
              <a:rPr lang="vi-VN" sz="2200" dirty="0">
                <a:latin typeface="+mj-lt"/>
              </a:rPr>
              <a:t>định rõ việc làm là </a:t>
            </a:r>
            <a:r>
              <a:rPr lang="vi-VN" sz="2200" dirty="0" smtClean="0">
                <a:latin typeface="+mj-lt"/>
              </a:rPr>
              <a:t>để </a:t>
            </a:r>
            <a:r>
              <a:rPr lang="vi-VN" sz="2200" dirty="0">
                <a:latin typeface="+mj-lt"/>
              </a:rPr>
              <a:t>cho </a:t>
            </a:r>
            <a:r>
              <a:rPr lang="vi-VN" sz="2200" dirty="0" smtClean="0">
                <a:latin typeface="+mj-lt"/>
              </a:rPr>
              <a:t>mình ( tăng thu nhâp), </a:t>
            </a:r>
            <a:r>
              <a:rPr lang="vi-VN" sz="2200" dirty="0">
                <a:latin typeface="+mj-lt"/>
              </a:rPr>
              <a:t>cho DN/ tổ chức </a:t>
            </a:r>
            <a:r>
              <a:rPr lang="vi-VN" sz="2200" dirty="0" smtClean="0">
                <a:latin typeface="+mj-lt"/>
              </a:rPr>
              <a:t>và </a:t>
            </a:r>
            <a:r>
              <a:rPr lang="vi-VN" sz="2200" dirty="0">
                <a:latin typeface="+mj-lt"/>
              </a:rPr>
              <a:t>cho xã </a:t>
            </a:r>
            <a:r>
              <a:rPr lang="vi-VN" sz="2200" dirty="0" smtClean="0">
                <a:latin typeface="+mj-lt"/>
              </a:rPr>
              <a:t>hội ( để cống hiến).</a:t>
            </a:r>
            <a:endParaRPr lang="vi-VN" sz="2200" dirty="0">
              <a:latin typeface="+mj-lt"/>
            </a:endParaRPr>
          </a:p>
          <a:p>
            <a:r>
              <a:rPr lang="vi-VN" sz="2200" dirty="0" smtClean="0">
                <a:latin typeface="+mj-lt"/>
              </a:rPr>
              <a:t>- Làm </a:t>
            </a:r>
            <a:r>
              <a:rPr lang="vi-VN" sz="2200" dirty="0">
                <a:latin typeface="+mj-lt"/>
              </a:rPr>
              <a:t>việc để nâng cao trình đô, nâng cao kỹ năng và sự hiểu biết.</a:t>
            </a:r>
          </a:p>
          <a:p>
            <a:r>
              <a:rPr lang="vi-VN" sz="2200" dirty="0" smtClean="0">
                <a:latin typeface="+mj-lt"/>
              </a:rPr>
              <a:t>- Làm </a:t>
            </a:r>
            <a:r>
              <a:rPr lang="vi-VN" sz="2200" dirty="0">
                <a:latin typeface="+mj-lt"/>
              </a:rPr>
              <a:t>việc để thích ứng với biến đổi.</a:t>
            </a:r>
          </a:p>
          <a:p>
            <a:endParaRPr lang="vi-VN" sz="2200" dirty="0">
              <a:latin typeface="+mj-lt"/>
            </a:endParaRPr>
          </a:p>
        </p:txBody>
      </p:sp>
    </p:spTree>
    <p:extLst>
      <p:ext uri="{BB962C8B-B14F-4D97-AF65-F5344CB8AC3E}">
        <p14:creationId xmlns:p14="http://schemas.microsoft.com/office/powerpoint/2010/main" val="29385910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219200"/>
          </a:xfrm>
        </p:spPr>
        <p:txBody>
          <a:bodyPr>
            <a:normAutofit/>
          </a:bodyPr>
          <a:lstStyle/>
          <a:p>
            <a:r>
              <a:rPr lang="vi-VN" sz="2000" b="1" dirty="0" smtClean="0">
                <a:solidFill>
                  <a:srgbClr val="FF0000"/>
                </a:solidFill>
              </a:rPr>
              <a:t>                     </a:t>
            </a:r>
            <a:br>
              <a:rPr lang="vi-VN" sz="2000" b="1" dirty="0" smtClean="0">
                <a:solidFill>
                  <a:srgbClr val="FF0000"/>
                </a:solidFill>
              </a:rPr>
            </a:br>
            <a:r>
              <a:rPr lang="vi-VN" sz="2000" b="1" dirty="0">
                <a:solidFill>
                  <a:srgbClr val="FF0000"/>
                </a:solidFill>
              </a:rPr>
              <a:t> </a:t>
            </a:r>
            <a:r>
              <a:rPr lang="vi-VN" sz="2000" b="1" dirty="0" smtClean="0">
                <a:solidFill>
                  <a:srgbClr val="FF0000"/>
                </a:solidFill>
              </a:rPr>
              <a:t>                 </a:t>
            </a:r>
            <a:r>
              <a:rPr lang="vi-VN" sz="2300" b="1" dirty="0" smtClean="0">
                <a:solidFill>
                  <a:srgbClr val="FF0000"/>
                </a:solidFill>
              </a:rPr>
              <a:t>HỘI </a:t>
            </a:r>
            <a:r>
              <a:rPr lang="vi-VN" sz="2300" b="1" dirty="0">
                <a:solidFill>
                  <a:srgbClr val="FF0000"/>
                </a:solidFill>
              </a:rPr>
              <a:t>VÔ TUYẾN ĐIỆN TỬ VÀ TIN HỌC HẢI PHÒNG</a:t>
            </a:r>
            <a:r>
              <a:rPr lang="vi-VN" sz="2300" b="1" dirty="0" smtClean="0">
                <a:solidFill>
                  <a:srgbClr val="FF0000"/>
                </a:solidFill>
              </a:rPr>
              <a:t/>
            </a:r>
            <a:br>
              <a:rPr lang="vi-VN" sz="2300" b="1" dirty="0" smtClean="0">
                <a:solidFill>
                  <a:srgbClr val="FF0000"/>
                </a:solidFill>
              </a:rPr>
            </a:br>
            <a:r>
              <a:rPr lang="vi-VN" sz="2300" b="1" dirty="0" smtClean="0">
                <a:solidFill>
                  <a:srgbClr val="FF0000"/>
                </a:solidFill>
              </a:rPr>
              <a:t>                        </a:t>
            </a:r>
            <a:endParaRPr lang="vi-VN" sz="2300" b="1" dirty="0">
              <a:solidFill>
                <a:srgbClr val="7030A0"/>
              </a:solidFill>
            </a:endParaRPr>
          </a:p>
        </p:txBody>
      </p:sp>
      <p:sp>
        <p:nvSpPr>
          <p:cNvPr id="3" name="Subtitle 2"/>
          <p:cNvSpPr>
            <a:spLocks noGrp="1"/>
          </p:cNvSpPr>
          <p:nvPr>
            <p:ph type="subTitle" idx="1"/>
          </p:nvPr>
        </p:nvSpPr>
        <p:spPr>
          <a:xfrm>
            <a:off x="0" y="1371600"/>
            <a:ext cx="9144000" cy="5486400"/>
          </a:xfrm>
        </p:spPr>
        <p:txBody>
          <a:bodyPr>
            <a:normAutofit/>
          </a:bodyPr>
          <a:lstStyle/>
          <a:p>
            <a:pPr algn="l"/>
            <a:r>
              <a:rPr lang="vi-VN" sz="2800" i="1" u="sng" dirty="0" smtClean="0">
                <a:solidFill>
                  <a:srgbClr val="FF0000"/>
                </a:solidFill>
                <a:latin typeface="+mj-lt"/>
              </a:rPr>
              <a:t> </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762" y="2209801"/>
            <a:ext cx="4080363" cy="449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105400" y="2514673"/>
            <a:ext cx="3657600" cy="434332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Tx/>
              <a:buChar char="-"/>
            </a:pPr>
            <a:r>
              <a:rPr lang="vi-VN" sz="2800" dirty="0" smtClean="0">
                <a:solidFill>
                  <a:prstClr val="black"/>
                </a:solidFill>
                <a:latin typeface="Times New Roman"/>
              </a:rPr>
              <a:t>Phải </a:t>
            </a:r>
            <a:r>
              <a:rPr lang="vi-VN" sz="2800" dirty="0">
                <a:solidFill>
                  <a:prstClr val="black"/>
                </a:solidFill>
                <a:latin typeface="Times New Roman"/>
              </a:rPr>
              <a:t>có ý thức và tinh thần trách nhiệm đối với mỗi việc làm của bản thân</a:t>
            </a:r>
            <a:r>
              <a:rPr lang="vi-VN" sz="2800" dirty="0" smtClean="0">
                <a:solidFill>
                  <a:prstClr val="black"/>
                </a:solidFill>
                <a:latin typeface="Times New Roman"/>
              </a:rPr>
              <a:t>.</a:t>
            </a:r>
          </a:p>
          <a:p>
            <a:pPr marL="342900" indent="-342900">
              <a:buFontTx/>
              <a:buChar char="-"/>
            </a:pPr>
            <a:r>
              <a:rPr lang="vi-VN" sz="2800" dirty="0" smtClean="0">
                <a:solidFill>
                  <a:prstClr val="black"/>
                </a:solidFill>
                <a:latin typeface="Times New Roman"/>
              </a:rPr>
              <a:t>Làm việc phải biết kết nối với đồng nghiệp, làm việc theo nhóm.</a:t>
            </a:r>
            <a:endParaRPr lang="vi-VN" sz="2800" dirty="0">
              <a:solidFill>
                <a:prstClr val="black"/>
              </a:solidFill>
              <a:latin typeface="Times New Roman"/>
            </a:endParaRPr>
          </a:p>
          <a:p>
            <a:endParaRPr lang="vi-VN" sz="2800" dirty="0">
              <a:solidFill>
                <a:prstClr val="black"/>
              </a:solidFill>
              <a:latin typeface="Times New Roman"/>
            </a:endParaRPr>
          </a:p>
        </p:txBody>
      </p:sp>
    </p:spTree>
    <p:extLst>
      <p:ext uri="{BB962C8B-B14F-4D97-AF65-F5344CB8AC3E}">
        <p14:creationId xmlns:p14="http://schemas.microsoft.com/office/powerpoint/2010/main" val="18425029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371600"/>
          </a:xfrm>
        </p:spPr>
        <p:txBody>
          <a:bodyPr>
            <a:normAutofit/>
          </a:bodyPr>
          <a:lstStyle/>
          <a:p>
            <a:r>
              <a:rPr lang="vi-VN" sz="2000" b="1" dirty="0" smtClean="0">
                <a:solidFill>
                  <a:srgbClr val="FF0000"/>
                </a:solidFill>
              </a:rPr>
              <a:t>                     </a:t>
            </a:r>
            <a:r>
              <a:rPr lang="vi-VN" sz="1800" b="1" dirty="0">
                <a:solidFill>
                  <a:srgbClr val="FF0000"/>
                </a:solidFill>
              </a:rPr>
              <a:t>HỘI VÔ TUYẾN ĐIỆN TỬ VÀ TIN HỌC HẢI PHÒNG</a:t>
            </a:r>
            <a:r>
              <a:rPr lang="vi-VN" sz="2000" b="1" dirty="0" smtClean="0">
                <a:solidFill>
                  <a:srgbClr val="FF0000"/>
                </a:solidFill>
              </a:rPr>
              <a:t>                        </a:t>
            </a:r>
            <a:endParaRPr lang="vi-VN" sz="2000" b="1" dirty="0">
              <a:solidFill>
                <a:srgbClr val="7030A0"/>
              </a:solidFill>
            </a:endParaRPr>
          </a:p>
        </p:txBody>
      </p:sp>
      <p:sp>
        <p:nvSpPr>
          <p:cNvPr id="3" name="Subtitle 2"/>
          <p:cNvSpPr>
            <a:spLocks noGrp="1"/>
          </p:cNvSpPr>
          <p:nvPr>
            <p:ph type="subTitle" idx="1"/>
          </p:nvPr>
        </p:nvSpPr>
        <p:spPr>
          <a:xfrm>
            <a:off x="0" y="1371600"/>
            <a:ext cx="9144000" cy="5486400"/>
          </a:xfrm>
        </p:spPr>
        <p:txBody>
          <a:bodyPr>
            <a:normAutofit/>
          </a:bodyPr>
          <a:lstStyle/>
          <a:p>
            <a:endParaRPr lang="vi-VN" sz="2800" dirty="0" smtClean="0">
              <a:solidFill>
                <a:schemeClr val="tx1"/>
              </a:solidFill>
              <a:latin typeface="+mj-lt"/>
            </a:endParaRPr>
          </a:p>
          <a:p>
            <a:endParaRPr lang="vi-VN" sz="2800" dirty="0">
              <a:solidFill>
                <a:schemeClr val="tx1"/>
              </a:solidFill>
              <a:latin typeface="+mj-lt"/>
            </a:endParaRPr>
          </a:p>
          <a:p>
            <a:endParaRPr lang="vi-VN" sz="2800" dirty="0" smtClean="0">
              <a:solidFill>
                <a:schemeClr val="tx1"/>
              </a:solidFill>
              <a:latin typeface="+mj-lt"/>
            </a:endParaRPr>
          </a:p>
          <a:p>
            <a:r>
              <a:rPr lang="vi-VN" sz="5400" dirty="0" smtClean="0">
                <a:solidFill>
                  <a:srgbClr val="FF0000"/>
                </a:solidFill>
                <a:latin typeface="+mj-lt"/>
                <a:ea typeface="Adobe Fan Heiti Std B" pitchFamily="34" charset="-128"/>
              </a:rPr>
              <a:t>THANK YOU !</a:t>
            </a:r>
            <a:endParaRPr lang="vi-VN" sz="5400" dirty="0">
              <a:solidFill>
                <a:srgbClr val="FF0000"/>
              </a:solidFill>
              <a:latin typeface="+mj-lt"/>
              <a:ea typeface="Adobe Fan Heiti Std B" pitchFamily="34"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 y="1410172"/>
            <a:ext cx="8696325" cy="524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19044" y="3581400"/>
            <a:ext cx="6858000" cy="1323439"/>
          </a:xfrm>
          <a:prstGeom prst="rect">
            <a:avLst/>
          </a:prstGeom>
          <a:noFill/>
        </p:spPr>
        <p:txBody>
          <a:bodyPr wrap="square" rtlCol="0">
            <a:spAutoFit/>
          </a:bodyPr>
          <a:lstStyle/>
          <a:p>
            <a:pPr algn="ctr"/>
            <a:r>
              <a:rPr lang="vi-VN" sz="8000" b="1" dirty="0" smtClean="0">
                <a:solidFill>
                  <a:srgbClr val="FF0000"/>
                </a:solidFill>
              </a:rPr>
              <a:t>THANK YOU !</a:t>
            </a:r>
            <a:endParaRPr lang="vi-VN" sz="8000" b="1" dirty="0">
              <a:solidFill>
                <a:srgbClr val="FF0000"/>
              </a:solidFill>
            </a:endParaRPr>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spTree>
    <p:extLst>
      <p:ext uri="{BB962C8B-B14F-4D97-AF65-F5344CB8AC3E}">
        <p14:creationId xmlns:p14="http://schemas.microsoft.com/office/powerpoint/2010/main" val="552113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371600"/>
          </a:xfrm>
        </p:spPr>
        <p:txBody>
          <a:bodyPr>
            <a:normAutofit/>
          </a:bodyPr>
          <a:lstStyle/>
          <a:p>
            <a:r>
              <a:rPr lang="vi-VN" sz="2000" b="1" dirty="0" smtClean="0">
                <a:solidFill>
                  <a:srgbClr val="FF0000"/>
                </a:solidFill>
              </a:rPr>
              <a:t>                     </a:t>
            </a:r>
            <a:r>
              <a:rPr lang="vi-VN" sz="2300" b="1" dirty="0">
                <a:solidFill>
                  <a:srgbClr val="FF0000"/>
                </a:solidFill>
              </a:rPr>
              <a:t>HỘI VÔ TUYẾN ĐIỆN TỬ VÀ TIN HỌC HẢI PHÒNG</a:t>
            </a:r>
            <a:endParaRPr lang="vi-VN" sz="2300" b="1" dirty="0">
              <a:solidFill>
                <a:srgbClr val="7030A0"/>
              </a:solidFill>
            </a:endParaRPr>
          </a:p>
        </p:txBody>
      </p:sp>
      <p:sp>
        <p:nvSpPr>
          <p:cNvPr id="3" name="Subtitle 2"/>
          <p:cNvSpPr>
            <a:spLocks noGrp="1"/>
          </p:cNvSpPr>
          <p:nvPr>
            <p:ph type="subTitle" idx="1"/>
          </p:nvPr>
        </p:nvSpPr>
        <p:spPr>
          <a:xfrm>
            <a:off x="0" y="1362529"/>
            <a:ext cx="9144000" cy="5791200"/>
          </a:xfrm>
        </p:spPr>
        <p:style>
          <a:lnRef idx="2">
            <a:schemeClr val="dk1"/>
          </a:lnRef>
          <a:fillRef idx="1">
            <a:schemeClr val="lt1"/>
          </a:fillRef>
          <a:effectRef idx="0">
            <a:schemeClr val="dk1"/>
          </a:effectRef>
          <a:fontRef idx="minor">
            <a:schemeClr val="dk1"/>
          </a:fontRef>
        </p:style>
        <p:txBody>
          <a:bodyPr>
            <a:normAutofit/>
          </a:bodyPr>
          <a:lstStyle/>
          <a:p>
            <a:pPr algn="l"/>
            <a:r>
              <a:rPr lang="vi-VN" sz="2800" dirty="0" smtClean="0">
                <a:solidFill>
                  <a:schemeClr val="tx1"/>
                </a:solidFill>
                <a:latin typeface="+mj-lt"/>
              </a:rPr>
              <a:t>     </a:t>
            </a:r>
            <a:r>
              <a:rPr lang="vi-VN" sz="2800" b="1" dirty="0" smtClean="0">
                <a:solidFill>
                  <a:srgbClr val="FF0000"/>
                </a:solidFill>
                <a:latin typeface="+mj-lt"/>
              </a:rPr>
              <a:t>Mô hình Chuyển đổi số: </a:t>
            </a:r>
            <a:endParaRPr lang="vi-VN" sz="2800" b="1" dirty="0">
              <a:solidFill>
                <a:srgbClr val="FF0000"/>
              </a:solidFill>
              <a:latin typeface="+mj-lt"/>
            </a:endParaRPr>
          </a:p>
        </p:txBody>
      </p:sp>
      <p:sp>
        <p:nvSpPr>
          <p:cNvPr id="5" name="Oval 4"/>
          <p:cNvSpPr/>
          <p:nvPr/>
        </p:nvSpPr>
        <p:spPr>
          <a:xfrm>
            <a:off x="791308" y="2191043"/>
            <a:ext cx="28194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b="1" dirty="0" smtClean="0">
                <a:solidFill>
                  <a:prstClr val="black"/>
                </a:solidFill>
              </a:rPr>
              <a:t>Chuyển đổi Thực thể </a:t>
            </a:r>
          </a:p>
          <a:p>
            <a:pPr algn="ctr"/>
            <a:r>
              <a:rPr lang="vi-VN" b="1" dirty="0" smtClean="0">
                <a:solidFill>
                  <a:prstClr val="black"/>
                </a:solidFill>
              </a:rPr>
              <a:t>(Analog)</a:t>
            </a:r>
            <a:endParaRPr lang="vi-VN" b="1" dirty="0">
              <a:solidFill>
                <a:prstClr val="black"/>
              </a:solidFill>
            </a:endParaRPr>
          </a:p>
        </p:txBody>
      </p:sp>
      <p:sp>
        <p:nvSpPr>
          <p:cNvPr id="8" name="Rectangle 7"/>
          <p:cNvSpPr/>
          <p:nvPr/>
        </p:nvSpPr>
        <p:spPr>
          <a:xfrm>
            <a:off x="2609557" y="3673455"/>
            <a:ext cx="2895600" cy="1143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3600" b="1" dirty="0" smtClean="0">
                <a:solidFill>
                  <a:srgbClr val="FF0000"/>
                </a:solidFill>
              </a:rPr>
              <a:t>DỮ LIỆU </a:t>
            </a:r>
          </a:p>
          <a:p>
            <a:pPr algn="ctr"/>
            <a:r>
              <a:rPr lang="vi-VN" dirty="0" smtClean="0">
                <a:solidFill>
                  <a:prstClr val="black"/>
                </a:solidFill>
              </a:rPr>
              <a:t>( Phiên bản số)</a:t>
            </a:r>
            <a:endParaRPr lang="vi-VN" dirty="0">
              <a:solidFill>
                <a:prstClr val="black"/>
              </a:solidFill>
            </a:endParaRPr>
          </a:p>
        </p:txBody>
      </p:sp>
      <p:sp>
        <p:nvSpPr>
          <p:cNvPr id="10" name="Down Arrow 9"/>
          <p:cNvSpPr/>
          <p:nvPr/>
        </p:nvSpPr>
        <p:spPr>
          <a:xfrm flipH="1">
            <a:off x="3124200" y="3044343"/>
            <a:ext cx="304800" cy="5624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11" name="Down Arrow 10"/>
          <p:cNvSpPr/>
          <p:nvPr/>
        </p:nvSpPr>
        <p:spPr>
          <a:xfrm>
            <a:off x="4933071" y="2882426"/>
            <a:ext cx="304800" cy="7910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6000" dirty="0">
              <a:solidFill>
                <a:prstClr val="white"/>
              </a:solidFill>
            </a:endParaRPr>
          </a:p>
        </p:txBody>
      </p:sp>
      <p:sp>
        <p:nvSpPr>
          <p:cNvPr id="12" name="Oval 11"/>
          <p:cNvSpPr/>
          <p:nvPr/>
        </p:nvSpPr>
        <p:spPr>
          <a:xfrm>
            <a:off x="4746227" y="1474037"/>
            <a:ext cx="3762830" cy="1676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400" b="1" dirty="0" smtClean="0">
                <a:solidFill>
                  <a:srgbClr val="FF0000"/>
                </a:solidFill>
              </a:rPr>
              <a:t>CÔNG NGHỆ SỐ</a:t>
            </a:r>
            <a:endParaRPr lang="vi-VN" sz="2400" b="1" dirty="0">
              <a:solidFill>
                <a:srgbClr val="FF0000"/>
              </a:solidFill>
            </a:endParaRPr>
          </a:p>
        </p:txBody>
      </p:sp>
      <p:sp>
        <p:nvSpPr>
          <p:cNvPr id="13" name="Oval 12"/>
          <p:cNvSpPr/>
          <p:nvPr/>
        </p:nvSpPr>
        <p:spPr>
          <a:xfrm>
            <a:off x="2291862" y="5580772"/>
            <a:ext cx="3657600" cy="95425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3200" b="1" dirty="0" smtClean="0">
                <a:solidFill>
                  <a:srgbClr val="FF0000"/>
                </a:solidFill>
              </a:rPr>
              <a:t>GIÁ TRỊ MỚI</a:t>
            </a:r>
            <a:endParaRPr lang="vi-VN" sz="3200" b="1" dirty="0">
              <a:solidFill>
                <a:srgbClr val="FF0000"/>
              </a:solidFill>
            </a:endParaRPr>
          </a:p>
        </p:txBody>
      </p:sp>
      <p:sp>
        <p:nvSpPr>
          <p:cNvPr id="14" name="Down Arrow 13"/>
          <p:cNvSpPr/>
          <p:nvPr/>
        </p:nvSpPr>
        <p:spPr>
          <a:xfrm>
            <a:off x="3741420" y="4846935"/>
            <a:ext cx="381000" cy="732971"/>
          </a:xfrm>
          <a:prstGeom prst="downArrow">
            <a:avLst>
              <a:gd name="adj1" fmla="val 6411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cxnSp>
        <p:nvCxnSpPr>
          <p:cNvPr id="9" name="Elbow Connector 8"/>
          <p:cNvCxnSpPr/>
          <p:nvPr/>
        </p:nvCxnSpPr>
        <p:spPr>
          <a:xfrm rot="16200000" flipV="1">
            <a:off x="520212" y="4286251"/>
            <a:ext cx="3009900" cy="533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5400000" flipH="1" flipV="1">
            <a:off x="5011908" y="4186464"/>
            <a:ext cx="2728686" cy="78558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pic>
        <p:nvPicPr>
          <p:cNvPr id="15" name="Picture 14"/>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5608" y="3810000"/>
            <a:ext cx="1919792" cy="303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299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371600"/>
          </a:xfrm>
        </p:spPr>
        <p:txBody>
          <a:bodyPr>
            <a:normAutofit/>
          </a:bodyPr>
          <a:lstStyle/>
          <a:p>
            <a:r>
              <a:rPr lang="vi-VN" sz="2000" b="1" dirty="0" smtClean="0">
                <a:solidFill>
                  <a:srgbClr val="FF0000"/>
                </a:solidFill>
              </a:rPr>
              <a:t>                     </a:t>
            </a:r>
            <a:r>
              <a:rPr lang="vi-VN" sz="2300" b="1" dirty="0">
                <a:solidFill>
                  <a:srgbClr val="FF0000"/>
                </a:solidFill>
              </a:rPr>
              <a:t>HỘI VÔ TUYẾN ĐIỆN TỬ VÀ TIN HỌC HẢI PHÒNG</a:t>
            </a:r>
            <a:r>
              <a:rPr lang="vi-VN" sz="2000" b="1" dirty="0" smtClean="0">
                <a:solidFill>
                  <a:srgbClr val="FF0000"/>
                </a:solidFill>
              </a:rPr>
              <a:t>                        </a:t>
            </a:r>
            <a:endParaRPr lang="vi-VN" sz="2000" b="1" dirty="0">
              <a:solidFill>
                <a:srgbClr val="7030A0"/>
              </a:solidFill>
            </a:endParaRPr>
          </a:p>
        </p:txBody>
      </p:sp>
      <p:sp>
        <p:nvSpPr>
          <p:cNvPr id="3" name="Subtitle 2"/>
          <p:cNvSpPr>
            <a:spLocks noGrp="1"/>
          </p:cNvSpPr>
          <p:nvPr>
            <p:ph type="subTitle" idx="1"/>
          </p:nvPr>
        </p:nvSpPr>
        <p:spPr>
          <a:xfrm>
            <a:off x="0" y="1371600"/>
            <a:ext cx="9144000" cy="5486400"/>
          </a:xfrm>
        </p:spPr>
        <p:txBody>
          <a:bodyPr>
            <a:normAutofit/>
          </a:bodyPr>
          <a:lstStyle/>
          <a:p>
            <a:endParaRPr lang="vi-VN" sz="2800" b="1" dirty="0" smtClean="0">
              <a:solidFill>
                <a:srgbClr val="FF0000"/>
              </a:solidFill>
              <a:latin typeface="+mj-lt"/>
            </a:endParaRPr>
          </a:p>
          <a:p>
            <a:r>
              <a:rPr lang="vi-VN" sz="2800" b="1" dirty="0" smtClean="0">
                <a:solidFill>
                  <a:srgbClr val="FF0000"/>
                </a:solidFill>
                <a:latin typeface="+mj-lt"/>
              </a:rPr>
              <a:t>BẢN CHẤT CỦA CHUYỂN ĐỔI SỐ          </a:t>
            </a:r>
            <a:endParaRPr lang="vi-VN" sz="2800" b="1" dirty="0">
              <a:solidFill>
                <a:srgbClr val="FF0000"/>
              </a:solidFill>
              <a:latin typeface="+mj-lt"/>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sp>
        <p:nvSpPr>
          <p:cNvPr id="4" name="Rectangle 3"/>
          <p:cNvSpPr/>
          <p:nvPr/>
        </p:nvSpPr>
        <p:spPr>
          <a:xfrm>
            <a:off x="0" y="2667000"/>
            <a:ext cx="5029200" cy="3810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vi-VN" sz="2600" dirty="0" smtClean="0">
              <a:solidFill>
                <a:prstClr val="black"/>
              </a:solidFill>
            </a:endParaRPr>
          </a:p>
          <a:p>
            <a:r>
              <a:rPr lang="vi-VN" sz="2600" dirty="0" smtClean="0">
                <a:solidFill>
                  <a:prstClr val="black"/>
                </a:solidFill>
              </a:rPr>
              <a:t>Bản </a:t>
            </a:r>
            <a:r>
              <a:rPr lang="vi-VN" sz="2600" dirty="0">
                <a:solidFill>
                  <a:prstClr val="black"/>
                </a:solidFill>
              </a:rPr>
              <a:t>chất của chuyển đổi số (mục đích) là </a:t>
            </a:r>
            <a:r>
              <a:rPr lang="vi-VN" sz="2600" dirty="0" smtClean="0">
                <a:solidFill>
                  <a:prstClr val="black"/>
                </a:solidFill>
              </a:rPr>
              <a:t> </a:t>
            </a:r>
            <a:r>
              <a:rPr lang="vi-VN" sz="2600" dirty="0">
                <a:solidFill>
                  <a:prstClr val="black"/>
                </a:solidFill>
              </a:rPr>
              <a:t>việc chuyển đổi từ cách sống, cách làm </a:t>
            </a:r>
            <a:r>
              <a:rPr lang="vi-VN" sz="2600" dirty="0" smtClean="0">
                <a:solidFill>
                  <a:prstClr val="black"/>
                </a:solidFill>
              </a:rPr>
              <a:t>việc truyền </a:t>
            </a:r>
            <a:r>
              <a:rPr lang="vi-VN" sz="2600" dirty="0">
                <a:solidFill>
                  <a:prstClr val="black"/>
                </a:solidFill>
              </a:rPr>
              <a:t>thống sang cách sống và làm </a:t>
            </a:r>
            <a:r>
              <a:rPr lang="vi-VN" sz="2600" dirty="0" smtClean="0">
                <a:solidFill>
                  <a:prstClr val="black"/>
                </a:solidFill>
              </a:rPr>
              <a:t>việc với </a:t>
            </a:r>
            <a:r>
              <a:rPr lang="vi-VN" sz="2600" dirty="0">
                <a:solidFill>
                  <a:prstClr val="black"/>
                </a:solidFill>
              </a:rPr>
              <a:t>cả các phiên bản số của các thực thể </a:t>
            </a:r>
            <a:r>
              <a:rPr lang="vi-VN" sz="2600" dirty="0" smtClean="0">
                <a:solidFill>
                  <a:prstClr val="black"/>
                </a:solidFill>
              </a:rPr>
              <a:t>và sự </a:t>
            </a:r>
            <a:r>
              <a:rPr lang="vi-VN" sz="2600" dirty="0">
                <a:solidFill>
                  <a:prstClr val="black"/>
                </a:solidFill>
              </a:rPr>
              <a:t>kết nối các phiên bản số trong không gian số.</a:t>
            </a:r>
          </a:p>
          <a:p>
            <a:endParaRPr lang="vi-VN" dirty="0">
              <a:solidFill>
                <a:prstClr val="black"/>
              </a:solidFill>
            </a:endParaRPr>
          </a:p>
          <a:p>
            <a:endParaRPr lang="vi-VN"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667000"/>
            <a:ext cx="4098827"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246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219200"/>
          </a:xfrm>
        </p:spPr>
        <p:txBody>
          <a:bodyPr>
            <a:normAutofit/>
          </a:bodyPr>
          <a:lstStyle/>
          <a:p>
            <a:r>
              <a:rPr lang="vi-VN" sz="2000" b="1" dirty="0" smtClean="0">
                <a:solidFill>
                  <a:srgbClr val="FF0000"/>
                </a:solidFill>
              </a:rPr>
              <a:t>                     </a:t>
            </a:r>
            <a:r>
              <a:rPr lang="vi-VN" sz="2300" b="1" dirty="0">
                <a:solidFill>
                  <a:srgbClr val="FF0000"/>
                </a:solidFill>
              </a:rPr>
              <a:t>HỘI VÔ TUYẾN ĐIỆN TỬ VÀ TIN HỌC HẢI PHÒNG</a:t>
            </a:r>
            <a:r>
              <a:rPr lang="vi-VN" sz="2300" b="1" dirty="0" smtClean="0">
                <a:solidFill>
                  <a:srgbClr val="FF0000"/>
                </a:solidFill>
              </a:rPr>
              <a:t>                        </a:t>
            </a:r>
            <a:endParaRPr lang="vi-VN" sz="2300" b="1" dirty="0">
              <a:solidFill>
                <a:srgbClr val="7030A0"/>
              </a:solidFill>
            </a:endParaRPr>
          </a:p>
        </p:txBody>
      </p:sp>
      <p:sp>
        <p:nvSpPr>
          <p:cNvPr id="3" name="Subtitle 2"/>
          <p:cNvSpPr>
            <a:spLocks noGrp="1"/>
          </p:cNvSpPr>
          <p:nvPr>
            <p:ph type="subTitle" idx="1"/>
          </p:nvPr>
        </p:nvSpPr>
        <p:spPr>
          <a:xfrm>
            <a:off x="0" y="1371600"/>
            <a:ext cx="9144000" cy="5486400"/>
          </a:xfrm>
        </p:spPr>
        <p:txBody>
          <a:bodyPr>
            <a:normAutofit/>
          </a:bodyPr>
          <a:lstStyle/>
          <a:p>
            <a:pPr algn="l"/>
            <a:endParaRPr lang="vi-VN" sz="2800" dirty="0" smtClean="0">
              <a:solidFill>
                <a:schemeClr val="tx1"/>
              </a:solidFill>
              <a:latin typeface="+mj-lt"/>
            </a:endParaRPr>
          </a:p>
          <a:p>
            <a:pPr algn="l"/>
            <a:r>
              <a:rPr lang="vi-VN" sz="2800" dirty="0" smtClean="0">
                <a:solidFill>
                  <a:schemeClr val="tx1"/>
                </a:solidFill>
                <a:latin typeface="+mj-lt"/>
              </a:rPr>
              <a:t>Từ định nghĩa có thể thấy 03 nội dung rất cơ bản của chuyển đổi số:</a:t>
            </a:r>
          </a:p>
          <a:p>
            <a:pPr algn="l"/>
            <a:endParaRPr lang="vi-VN" sz="2800" b="1" i="1" dirty="0" smtClean="0">
              <a:solidFill>
                <a:schemeClr val="tx1"/>
              </a:solidFill>
              <a:latin typeface="+mj-lt"/>
            </a:endParaRPr>
          </a:p>
          <a:p>
            <a:pPr algn="l"/>
            <a:r>
              <a:rPr lang="vi-VN" sz="2800" b="1" i="1" dirty="0" smtClean="0">
                <a:solidFill>
                  <a:schemeClr val="tx1"/>
                </a:solidFill>
                <a:latin typeface="+mj-lt"/>
              </a:rPr>
              <a:t>+ Phải xây dựng được một cơ </a:t>
            </a:r>
          </a:p>
          <a:p>
            <a:pPr algn="l"/>
            <a:r>
              <a:rPr lang="vi-VN" sz="2800" b="1" i="1" dirty="0" smtClean="0">
                <a:solidFill>
                  <a:schemeClr val="tx1"/>
                </a:solidFill>
                <a:latin typeface="+mj-lt"/>
              </a:rPr>
              <a:t>sở dữ liệu </a:t>
            </a:r>
            <a:endParaRPr lang="vi-VN" sz="2800" i="1" u="sng" dirty="0" smtClean="0">
              <a:solidFill>
                <a:schemeClr val="tx1"/>
              </a:solidFill>
              <a:latin typeface="+mj-lt"/>
            </a:endParaRPr>
          </a:p>
          <a:p>
            <a:pPr algn="l"/>
            <a:r>
              <a:rPr lang="vi-VN" sz="2800" b="1" i="1" dirty="0" smtClean="0">
                <a:solidFill>
                  <a:schemeClr val="tx1"/>
                </a:solidFill>
                <a:latin typeface="+mj-lt"/>
              </a:rPr>
              <a:t>+ Phải chọn được </a:t>
            </a:r>
            <a:r>
              <a:rPr lang="vi-VN" sz="2800" b="1" i="1" u="sng" dirty="0" smtClean="0">
                <a:solidFill>
                  <a:schemeClr val="tx1"/>
                </a:solidFill>
                <a:latin typeface="+mj-lt"/>
              </a:rPr>
              <a:t>các công nghệ </a:t>
            </a:r>
          </a:p>
          <a:p>
            <a:pPr algn="l"/>
            <a:r>
              <a:rPr lang="vi-VN" sz="2800" b="1" i="1" dirty="0" smtClean="0">
                <a:solidFill>
                  <a:schemeClr val="tx1"/>
                </a:solidFill>
                <a:latin typeface="+mj-lt"/>
              </a:rPr>
              <a:t>( Công nghệ số) phù hợp để</a:t>
            </a:r>
          </a:p>
          <a:p>
            <a:pPr algn="l"/>
            <a:r>
              <a:rPr lang="vi-VN" sz="2800" b="1" i="1" dirty="0" smtClean="0">
                <a:solidFill>
                  <a:schemeClr val="tx1"/>
                </a:solidFill>
                <a:latin typeface="+mj-lt"/>
              </a:rPr>
              <a:t> phân tích, biến đổi các dữ liệu đó. </a:t>
            </a:r>
          </a:p>
          <a:p>
            <a:pPr algn="l"/>
            <a:r>
              <a:rPr lang="vi-VN" sz="2800" b="1" i="1" dirty="0" smtClean="0">
                <a:solidFill>
                  <a:schemeClr val="tx1"/>
                </a:solidFill>
                <a:latin typeface="+mj-lt"/>
              </a:rPr>
              <a:t>+ Phải t</a:t>
            </a:r>
            <a:r>
              <a:rPr lang="vi-VN" sz="2800" b="1" i="1" u="sng" dirty="0" smtClean="0">
                <a:solidFill>
                  <a:schemeClr val="tx1"/>
                </a:solidFill>
                <a:latin typeface="+mj-lt"/>
              </a:rPr>
              <a:t>ạo ra giá trị mới .</a:t>
            </a:r>
          </a:p>
          <a:p>
            <a:pPr algn="l"/>
            <a:endParaRPr lang="vi-VN" sz="2800" u="sng" dirty="0" smtClean="0">
              <a:solidFill>
                <a:schemeClr val="tx1"/>
              </a:solidFill>
              <a:latin typeface="+mj-lt"/>
            </a:endParaRPr>
          </a:p>
          <a:p>
            <a:endParaRPr lang="vi-VN" sz="2800" b="1" dirty="0">
              <a:solidFill>
                <a:srgbClr val="FF0000"/>
              </a:solidFill>
              <a:latin typeface="+mj-lt"/>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048000"/>
            <a:ext cx="35052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070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371600"/>
          </a:xfrm>
        </p:spPr>
        <p:txBody>
          <a:bodyPr>
            <a:normAutofit/>
          </a:bodyPr>
          <a:lstStyle/>
          <a:p>
            <a:r>
              <a:rPr lang="vi-VN" sz="2000" b="1" dirty="0" smtClean="0">
                <a:solidFill>
                  <a:srgbClr val="FF0000"/>
                </a:solidFill>
              </a:rPr>
              <a:t>                     </a:t>
            </a:r>
            <a:r>
              <a:rPr lang="vi-VN" sz="2300" b="1" dirty="0">
                <a:solidFill>
                  <a:srgbClr val="FF0000"/>
                </a:solidFill>
              </a:rPr>
              <a:t>HỘI VÔ TUYẾN ĐIỆN TỬ VÀ TIN HỌC HẢI PHÒNG</a:t>
            </a:r>
            <a:r>
              <a:rPr lang="vi-VN" sz="2300" b="1" dirty="0" smtClean="0">
                <a:solidFill>
                  <a:srgbClr val="FF0000"/>
                </a:solidFill>
              </a:rPr>
              <a:t>                        </a:t>
            </a:r>
            <a:endParaRPr lang="vi-VN" sz="2300" b="1" dirty="0">
              <a:solidFill>
                <a:srgbClr val="7030A0"/>
              </a:solidFill>
            </a:endParaRPr>
          </a:p>
        </p:txBody>
      </p:sp>
      <p:sp>
        <p:nvSpPr>
          <p:cNvPr id="3" name="Subtitle 2"/>
          <p:cNvSpPr>
            <a:spLocks noGrp="1"/>
          </p:cNvSpPr>
          <p:nvPr>
            <p:ph type="subTitle" idx="1"/>
          </p:nvPr>
        </p:nvSpPr>
        <p:spPr>
          <a:xfrm>
            <a:off x="0" y="1371600"/>
            <a:ext cx="9144000" cy="5486400"/>
          </a:xfrm>
        </p:spPr>
        <p:txBody>
          <a:bodyPr>
            <a:normAutofit/>
          </a:bodyPr>
          <a:lstStyle/>
          <a:p>
            <a:pPr algn="l"/>
            <a:endParaRPr lang="vi-VN" sz="2800" dirty="0" smtClean="0">
              <a:solidFill>
                <a:schemeClr val="tx1"/>
              </a:solidFill>
              <a:latin typeface="+mj-lt"/>
            </a:endParaRPr>
          </a:p>
          <a:p>
            <a:pPr algn="l"/>
            <a:r>
              <a:rPr lang="vi-VN" sz="2800" dirty="0" smtClean="0">
                <a:solidFill>
                  <a:schemeClr val="tx1"/>
                </a:solidFill>
                <a:latin typeface="+mj-lt"/>
              </a:rPr>
              <a:t>CÔNG NGHỆ CHUYỂN ĐỔI SỐ là gì ?</a:t>
            </a:r>
          </a:p>
          <a:p>
            <a:pPr algn="l"/>
            <a:endParaRPr lang="vi-VN" sz="2800" dirty="0" smtClean="0">
              <a:solidFill>
                <a:schemeClr val="tx1"/>
              </a:solidFill>
              <a:latin typeface="+mj-lt"/>
            </a:endParaRPr>
          </a:p>
          <a:p>
            <a:pPr marL="457200" indent="-457200" algn="r">
              <a:buFontTx/>
              <a:buChar char="-"/>
            </a:pPr>
            <a:r>
              <a:rPr lang="vi-VN" sz="2800" dirty="0" smtClean="0">
                <a:solidFill>
                  <a:srgbClr val="FF0000"/>
                </a:solidFill>
                <a:latin typeface="+mj-lt"/>
              </a:rPr>
              <a:t>Đây là công nghệ </a:t>
            </a:r>
            <a:r>
              <a:rPr lang="vi-VN" sz="2800" b="1" dirty="0" smtClean="0">
                <a:solidFill>
                  <a:srgbClr val="FF0000"/>
                </a:solidFill>
                <a:latin typeface="+mj-lt"/>
              </a:rPr>
              <a:t>hiện đại </a:t>
            </a:r>
          </a:p>
          <a:p>
            <a:pPr algn="r"/>
            <a:r>
              <a:rPr lang="vi-VN" sz="2800" dirty="0" smtClean="0">
                <a:solidFill>
                  <a:schemeClr val="tx1"/>
                </a:solidFill>
                <a:latin typeface="+mj-lt"/>
              </a:rPr>
              <a:t>trong giai đoạn hiện nay.</a:t>
            </a:r>
          </a:p>
          <a:p>
            <a:pPr marL="457200" indent="-457200" algn="r">
              <a:buFontTx/>
              <a:buChar char="-"/>
            </a:pPr>
            <a:r>
              <a:rPr lang="vi-VN" sz="2800" dirty="0" smtClean="0">
                <a:solidFill>
                  <a:schemeClr val="tx1"/>
                </a:solidFill>
                <a:latin typeface="+mj-lt"/>
              </a:rPr>
              <a:t>Công nghệ để tạo nên các </a:t>
            </a:r>
          </a:p>
          <a:p>
            <a:pPr algn="r"/>
            <a:r>
              <a:rPr lang="vi-VN" sz="2800" b="1" dirty="0" smtClean="0">
                <a:solidFill>
                  <a:srgbClr val="0070C0"/>
                </a:solidFill>
                <a:latin typeface="+mj-lt"/>
              </a:rPr>
              <a:t>giá trị mới </a:t>
            </a:r>
            <a:r>
              <a:rPr lang="vi-VN" sz="2800" dirty="0" smtClean="0">
                <a:solidFill>
                  <a:schemeClr val="tx1"/>
                </a:solidFill>
                <a:latin typeface="+mj-lt"/>
              </a:rPr>
              <a:t>từ dữ liệu số.</a:t>
            </a:r>
          </a:p>
          <a:p>
            <a:r>
              <a:rPr lang="vi-VN" sz="2800" dirty="0" smtClean="0">
                <a:solidFill>
                  <a:schemeClr val="tx1"/>
                </a:solidFill>
                <a:latin typeface="+mj-lt"/>
              </a:rPr>
              <a:t>                                             -    Công nghệ tạo nên </a:t>
            </a:r>
            <a:r>
              <a:rPr lang="vi-VN" sz="2800" b="1" dirty="0" smtClean="0">
                <a:solidFill>
                  <a:srgbClr val="C00000"/>
                </a:solidFill>
                <a:latin typeface="+mj-lt"/>
              </a:rPr>
              <a:t>thế </a:t>
            </a:r>
          </a:p>
          <a:p>
            <a:r>
              <a:rPr lang="vi-VN" sz="2800" b="1" dirty="0">
                <a:solidFill>
                  <a:srgbClr val="C00000"/>
                </a:solidFill>
                <a:latin typeface="+mj-lt"/>
              </a:rPr>
              <a:t> </a:t>
            </a:r>
            <a:r>
              <a:rPr lang="vi-VN" sz="2800" b="1" dirty="0" smtClean="0">
                <a:solidFill>
                  <a:srgbClr val="C00000"/>
                </a:solidFill>
                <a:latin typeface="+mj-lt"/>
              </a:rPr>
              <a:t>                                            giới số, xã hội số.</a:t>
            </a:r>
          </a:p>
          <a:p>
            <a:pPr algn="r"/>
            <a:r>
              <a:rPr lang="vi-VN" sz="2800" dirty="0" smtClean="0">
                <a:solidFill>
                  <a:schemeClr val="tx1"/>
                </a:solidFill>
                <a:latin typeface="+mj-lt"/>
              </a:rPr>
              <a:t>  </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27" y="2751406"/>
            <a:ext cx="3810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846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 y="0"/>
            <a:ext cx="9144000" cy="1143000"/>
          </a:xfrm>
        </p:spPr>
        <p:txBody>
          <a:bodyPr>
            <a:normAutofit/>
          </a:bodyPr>
          <a:lstStyle/>
          <a:p>
            <a:pPr algn="l"/>
            <a:r>
              <a:rPr lang="vi-VN" sz="2000" b="1" dirty="0" smtClean="0"/>
              <a:t>                         </a:t>
            </a:r>
            <a:r>
              <a:rPr lang="vi-VN" sz="2300" b="1" dirty="0" smtClean="0">
                <a:solidFill>
                  <a:srgbClr val="FF0000"/>
                </a:solidFill>
              </a:rPr>
              <a:t>HỘI </a:t>
            </a:r>
            <a:r>
              <a:rPr lang="vi-VN" sz="2300" b="1" dirty="0">
                <a:solidFill>
                  <a:srgbClr val="FF0000"/>
                </a:solidFill>
              </a:rPr>
              <a:t>VÔ TUYẾN ĐIỆN TỬ VÀ TIN HỌC HẢI PHÒNG</a:t>
            </a:r>
            <a:r>
              <a:rPr lang="vi-VN" sz="2300" b="1" dirty="0" smtClean="0">
                <a:solidFill>
                  <a:srgbClr val="FF0000"/>
                </a:solidFill>
              </a:rPr>
              <a:t>                        </a:t>
            </a:r>
            <a:endParaRPr lang="vi-VN" sz="2300" b="1" dirty="0">
              <a:solidFill>
                <a:srgbClr val="FF0000"/>
              </a:solidFill>
            </a:endParaRPr>
          </a:p>
        </p:txBody>
      </p:sp>
      <p:sp>
        <p:nvSpPr>
          <p:cNvPr id="3" name="Subtitle 2"/>
          <p:cNvSpPr>
            <a:spLocks noGrp="1"/>
          </p:cNvSpPr>
          <p:nvPr>
            <p:ph type="subTitle" idx="1"/>
          </p:nvPr>
        </p:nvSpPr>
        <p:spPr>
          <a:xfrm>
            <a:off x="0" y="1371600"/>
            <a:ext cx="9144000" cy="5486400"/>
          </a:xfrm>
        </p:spPr>
        <p:txBody>
          <a:bodyPr>
            <a:normAutofit/>
          </a:bodyPr>
          <a:lstStyle/>
          <a:p>
            <a:pPr algn="l"/>
            <a:r>
              <a:rPr lang="vi-VN" sz="2800" b="1" dirty="0" smtClean="0">
                <a:solidFill>
                  <a:srgbClr val="FF0000"/>
                </a:solidFill>
                <a:latin typeface="+mj-lt"/>
              </a:rPr>
              <a:t>   </a:t>
            </a:r>
          </a:p>
          <a:p>
            <a:pPr algn="l"/>
            <a:r>
              <a:rPr lang="vi-VN" sz="2800" b="1" dirty="0">
                <a:solidFill>
                  <a:srgbClr val="FF0000"/>
                </a:solidFill>
                <a:latin typeface="+mj-lt"/>
              </a:rPr>
              <a:t> </a:t>
            </a:r>
            <a:r>
              <a:rPr lang="vi-VN" sz="2800" b="1" dirty="0" smtClean="0">
                <a:solidFill>
                  <a:srgbClr val="FF0000"/>
                </a:solidFill>
                <a:latin typeface="+mj-lt"/>
              </a:rPr>
              <a:t>         Các </a:t>
            </a:r>
            <a:r>
              <a:rPr lang="vi-VN" sz="2800" b="1" dirty="0">
                <a:solidFill>
                  <a:srgbClr val="FF0000"/>
                </a:solidFill>
                <a:latin typeface="+mj-lt"/>
              </a:rPr>
              <a:t>công nghệ </a:t>
            </a:r>
            <a:r>
              <a:rPr lang="vi-VN" sz="2800" b="1" dirty="0" smtClean="0">
                <a:solidFill>
                  <a:srgbClr val="FF0000"/>
                </a:solidFill>
                <a:latin typeface="+mj-lt"/>
              </a:rPr>
              <a:t>số:</a:t>
            </a:r>
          </a:p>
          <a:p>
            <a:pPr algn="l"/>
            <a:r>
              <a:rPr lang="vi-VN" sz="2800" b="1" dirty="0" smtClean="0">
                <a:solidFill>
                  <a:schemeClr val="tx1"/>
                </a:solidFill>
                <a:latin typeface="+mj-lt"/>
              </a:rPr>
              <a:t>           +</a:t>
            </a:r>
            <a:r>
              <a:rPr lang="vi-VN" sz="2800" dirty="0" smtClean="0">
                <a:solidFill>
                  <a:schemeClr val="tx1"/>
                </a:solidFill>
                <a:latin typeface="+mj-lt"/>
              </a:rPr>
              <a:t> </a:t>
            </a:r>
            <a:r>
              <a:rPr lang="vi-VN" sz="2800" b="1" dirty="0">
                <a:solidFill>
                  <a:schemeClr val="tx1"/>
                </a:solidFill>
                <a:latin typeface="+mj-lt"/>
              </a:rPr>
              <a:t>Trí tuệ nhân tạo </a:t>
            </a:r>
            <a:r>
              <a:rPr lang="vi-VN" sz="2800" dirty="0">
                <a:solidFill>
                  <a:schemeClr val="tx1"/>
                </a:solidFill>
                <a:latin typeface="+mj-lt"/>
              </a:rPr>
              <a:t>(</a:t>
            </a:r>
            <a:r>
              <a:rPr lang="vi-VN" sz="2800" b="1" dirty="0">
                <a:solidFill>
                  <a:schemeClr val="tx1"/>
                </a:solidFill>
                <a:latin typeface="+mj-lt"/>
              </a:rPr>
              <a:t>AI</a:t>
            </a:r>
            <a:r>
              <a:rPr lang="vi-VN" sz="2800" dirty="0">
                <a:solidFill>
                  <a:schemeClr val="tx1"/>
                </a:solidFill>
                <a:latin typeface="+mj-lt"/>
              </a:rPr>
              <a:t>-Artificial Intelligence</a:t>
            </a:r>
            <a:r>
              <a:rPr lang="vi-VN" sz="2800" dirty="0" smtClean="0">
                <a:solidFill>
                  <a:schemeClr val="tx1"/>
                </a:solidFill>
                <a:latin typeface="+mj-lt"/>
              </a:rPr>
              <a:t>).</a:t>
            </a:r>
          </a:p>
          <a:p>
            <a:pPr algn="l"/>
            <a:r>
              <a:rPr lang="vi-VN" sz="2800" b="1" dirty="0" smtClean="0">
                <a:solidFill>
                  <a:schemeClr val="tx1"/>
                </a:solidFill>
                <a:latin typeface="+mj-lt"/>
              </a:rPr>
              <a:t>           +</a:t>
            </a:r>
            <a:r>
              <a:rPr lang="vi-VN" sz="2800" dirty="0" smtClean="0">
                <a:solidFill>
                  <a:schemeClr val="tx1"/>
                </a:solidFill>
                <a:latin typeface="+mj-lt"/>
              </a:rPr>
              <a:t> </a:t>
            </a:r>
            <a:r>
              <a:rPr lang="en-US" sz="2800" dirty="0" smtClean="0">
                <a:solidFill>
                  <a:schemeClr val="tx1"/>
                </a:solidFill>
                <a:latin typeface="+mj-lt"/>
              </a:rPr>
              <a:t> </a:t>
            </a:r>
            <a:r>
              <a:rPr lang="en-US" sz="2800" b="1" dirty="0">
                <a:solidFill>
                  <a:schemeClr val="tx1"/>
                </a:solidFill>
                <a:latin typeface="Times New Roman" pitchFamily="18" charset="0"/>
                <a:cs typeface="Times New Roman" pitchFamily="18" charset="0"/>
              </a:rPr>
              <a:t>Big Data (</a:t>
            </a:r>
            <a:r>
              <a:rPr lang="en-US" sz="2800" b="1" dirty="0" err="1">
                <a:solidFill>
                  <a:schemeClr val="tx1"/>
                </a:solidFill>
                <a:latin typeface="Times New Roman" pitchFamily="18" charset="0"/>
                <a:cs typeface="Times New Roman" pitchFamily="18" charset="0"/>
              </a:rPr>
              <a:t>Dữ</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liệu</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lớn</a:t>
            </a:r>
            <a:r>
              <a:rPr lang="en-US" sz="2800" b="1" dirty="0">
                <a:solidFill>
                  <a:schemeClr val="tx1"/>
                </a:solidFill>
                <a:latin typeface="Times New Roman" pitchFamily="18" charset="0"/>
                <a:cs typeface="Times New Roman" pitchFamily="18" charset="0"/>
              </a:rPr>
              <a:t>).</a:t>
            </a:r>
          </a:p>
          <a:p>
            <a:pPr algn="l"/>
            <a:r>
              <a:rPr lang="en-US" sz="2800" b="1" dirty="0" smtClean="0">
                <a:solidFill>
                  <a:schemeClr val="tx1"/>
                </a:solidFill>
                <a:latin typeface="+mj-lt"/>
              </a:rPr>
              <a:t>            </a:t>
            </a:r>
            <a:r>
              <a:rPr lang="en-US" sz="2800" b="1" dirty="0">
                <a:solidFill>
                  <a:schemeClr val="tx1"/>
                </a:solidFill>
                <a:latin typeface="Times New Roman" pitchFamily="18" charset="0"/>
                <a:cs typeface="Times New Roman" pitchFamily="18" charset="0"/>
              </a:rPr>
              <a:t>+</a:t>
            </a:r>
            <a:r>
              <a:rPr lang="en-US" sz="2800" b="1" dirty="0" smtClean="0">
                <a:solidFill>
                  <a:schemeClr val="tx1"/>
                </a:solidFill>
                <a:latin typeface="+mj-lt"/>
              </a:rPr>
              <a:t>  </a:t>
            </a:r>
            <a:r>
              <a:rPr lang="en-US" sz="2800" b="1" dirty="0" smtClean="0">
                <a:solidFill>
                  <a:schemeClr val="tx1"/>
                </a:solidFill>
                <a:latin typeface="Times New Roman" pitchFamily="18" charset="0"/>
                <a:cs typeface="Times New Roman" pitchFamily="18" charset="0"/>
              </a:rPr>
              <a:t>Internet </a:t>
            </a:r>
            <a:r>
              <a:rPr lang="en-US" sz="2800" b="1" dirty="0">
                <a:solidFill>
                  <a:schemeClr val="tx1"/>
                </a:solidFill>
                <a:latin typeface="Times New Roman" pitchFamily="18" charset="0"/>
                <a:cs typeface="Times New Roman" pitchFamily="18" charset="0"/>
              </a:rPr>
              <a:t>of Things </a:t>
            </a:r>
            <a:r>
              <a:rPr lang="en-US" sz="2800" b="1" dirty="0" smtClean="0">
                <a:solidFill>
                  <a:schemeClr val="tx1"/>
                </a:solidFill>
                <a:latin typeface="Times New Roman" pitchFamily="18" charset="0"/>
                <a:cs typeface="Times New Roman" pitchFamily="18" charset="0"/>
              </a:rPr>
              <a:t>(</a:t>
            </a:r>
            <a:r>
              <a:rPr lang="en-US" sz="2800" b="1" dirty="0" err="1" smtClean="0">
                <a:solidFill>
                  <a:schemeClr val="tx1"/>
                </a:solidFill>
                <a:latin typeface="Times New Roman" pitchFamily="18" charset="0"/>
                <a:cs typeface="Times New Roman" pitchFamily="18" charset="0"/>
              </a:rPr>
              <a:t>IoT</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vạn</a:t>
            </a:r>
            <a:r>
              <a:rPr lang="en-US" sz="2800" b="1" dirty="0" smtClean="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vật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kết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nối</a:t>
            </a:r>
            <a:r>
              <a:rPr lang="en-US" sz="2800" b="1" dirty="0">
                <a:solidFill>
                  <a:schemeClr val="tx1"/>
                </a:solidFill>
                <a:latin typeface="Times New Roman" pitchFamily="18" charset="0"/>
                <a:cs typeface="Times New Roman" pitchFamily="18" charset="0"/>
              </a:rPr>
              <a:t>).</a:t>
            </a:r>
          </a:p>
          <a:p>
            <a:pPr algn="l"/>
            <a:r>
              <a:rPr lang="vi-VN" sz="2800" b="1" dirty="0" smtClean="0">
                <a:solidFill>
                  <a:schemeClr val="tx1"/>
                </a:solidFill>
                <a:latin typeface="+mj-lt"/>
              </a:rPr>
              <a:t>           +  </a:t>
            </a:r>
            <a:r>
              <a:rPr lang="vi-VN" sz="2800" b="1" dirty="0">
                <a:solidFill>
                  <a:schemeClr val="tx1"/>
                </a:solidFill>
                <a:latin typeface="+mj-lt"/>
              </a:rPr>
              <a:t>Cloud Computing (Điện toán đám mây</a:t>
            </a:r>
            <a:r>
              <a:rPr lang="vi-VN" sz="2800" b="1" dirty="0" smtClean="0">
                <a:solidFill>
                  <a:schemeClr val="tx1"/>
                </a:solidFill>
                <a:latin typeface="+mj-lt"/>
              </a:rPr>
              <a:t>).</a:t>
            </a:r>
          </a:p>
          <a:p>
            <a:pPr algn="l"/>
            <a:r>
              <a:rPr lang="vi-VN" sz="2800" b="1" dirty="0" smtClean="0">
                <a:solidFill>
                  <a:schemeClr val="tx1"/>
                </a:solidFill>
                <a:latin typeface="+mj-lt"/>
              </a:rPr>
              <a:t>           +  </a:t>
            </a:r>
            <a:r>
              <a:rPr lang="vi-VN" sz="2800" b="1" dirty="0">
                <a:solidFill>
                  <a:schemeClr val="tx1"/>
                </a:solidFill>
                <a:latin typeface="+mj-lt"/>
              </a:rPr>
              <a:t>Chuỗi khối ( blockchain</a:t>
            </a:r>
            <a:r>
              <a:rPr lang="vi-VN" sz="2800" b="1" dirty="0" smtClean="0">
                <a:solidFill>
                  <a:schemeClr val="tx1"/>
                </a:solidFill>
                <a:latin typeface="+mj-lt"/>
              </a:rPr>
              <a:t>)...</a:t>
            </a:r>
            <a:endParaRPr lang="vi-VN" sz="2800" b="1" dirty="0">
              <a:solidFill>
                <a:schemeClr val="tx1"/>
              </a:solidFill>
              <a:latin typeface="+mj-lt"/>
            </a:endParaRPr>
          </a:p>
          <a:p>
            <a:pPr algn="l"/>
            <a:endParaRPr lang="vi-VN" sz="2800" b="1" dirty="0">
              <a:solidFill>
                <a:schemeClr val="tx1"/>
              </a:solidFill>
              <a:latin typeface="+mj-lt"/>
            </a:endParaRPr>
          </a:p>
          <a:p>
            <a:endParaRPr lang="vi-VN" sz="2800" b="1" dirty="0">
              <a:solidFill>
                <a:srgbClr val="FF0000"/>
              </a:solidFill>
              <a:latin typeface="+mj-lt"/>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302" y="228600"/>
            <a:ext cx="1264920" cy="685800"/>
          </a:xfrm>
          <a:prstGeom prst="rect">
            <a:avLst/>
          </a:prstGeom>
        </p:spPr>
      </p:pic>
    </p:spTree>
    <p:extLst>
      <p:ext uri="{BB962C8B-B14F-4D97-AF65-F5344CB8AC3E}">
        <p14:creationId xmlns:p14="http://schemas.microsoft.com/office/powerpoint/2010/main" val="879061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3454</TotalTime>
  <Words>2093</Words>
  <Application>Microsoft Office PowerPoint</Application>
  <PresentationFormat>On-screen Show (4:3)</PresentationFormat>
  <Paragraphs>295</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                     HỘI VÔ TUYẾN ĐIỆN TỬ VÀ TIN HỌC HẢI PHÒNG</vt:lpstr>
      <vt:lpstr>                     HỘI VÔ TUYẾN ĐIỆN TỬ VÀ TIN HỌC HẢI PHÒNG</vt:lpstr>
      <vt:lpstr>             HỘI VÔ TUYẾN ĐIỆN TỬ VÀ TIN HỌC HẢI PHÒNG                        </vt:lpstr>
      <vt:lpstr>                     HỘI VÔ TUYẾN ĐIỆN TỬ VÀ TIN HỌC HẢI PHÒNG</vt:lpstr>
      <vt:lpstr>                     HỘI VÔ TUYẾN ĐIỆN TỬ VÀ TIN HỌC HẢI PHÒNG</vt:lpstr>
      <vt:lpstr>                     HỘI VÔ TUYẾN ĐIỆN TỬ VÀ TIN HỌC HẢI PHÒNG                        </vt:lpstr>
      <vt:lpstr>                     HỘI VÔ TUYẾN ĐIỆN TỬ VÀ TIN HỌC HẢI PHÒNG                        </vt:lpstr>
      <vt:lpstr>                     HỘI VÔ TUYẾN ĐIỆN TỬ VÀ TIN HỌC HẢI PHÒNG                        </vt:lpstr>
      <vt:lpstr>                         HỘI VÔ TUYẾN ĐIỆN TỬ VÀ TIN HỌC HẢI PHÒNG                        </vt:lpstr>
      <vt:lpstr>                    HỘI VÔ TUYẾN ĐIỆN TỬ VÀ TIN HỌC HẢI PHÒNG                        </vt:lpstr>
      <vt:lpstr>                    HỘI VÔ TUYẾN ĐIỆN TỬ VÀ TIN HỌC HẢI PHÒNG                        </vt:lpstr>
      <vt:lpstr>                    HỘI VÔ TUYẾN ĐIỆN TỬ VÀ TIN HỌC HẢI PHÒNG                        </vt:lpstr>
      <vt:lpstr>                    HỘI VÔ TUYẾN ĐIỆN TỬ VÀ TIN HỌC HẢI PHÒNG                        </vt:lpstr>
      <vt:lpstr>                    HỘI VÔ TUYẾN ĐIỆN TỬ VÀ TIN HỌC HẢI PHÒNG                        </vt:lpstr>
      <vt:lpstr>                    HỘI VÔ TUYẾN ĐIỆN TỬ VÀ TIN HỌC HẢI PHÒNG                        </vt:lpstr>
      <vt:lpstr>                    HỘI VÔ TUYẾN ĐIỆN TỬ VÀ TIN HỌC HẢI PHÒNG                        </vt:lpstr>
      <vt:lpstr>                    HỘI VÔ TUYẾN ĐIỆN TỬ VÀ TIN HỌC HẢI PHÒNG                        </vt:lpstr>
      <vt:lpstr>                     HỘI VÔ TUYẾN ĐIỆN TỬ VÀ TIN HỌC HẢI PHÒNG</vt:lpstr>
      <vt:lpstr>                     HỘI VÔ TUYẾN ĐIỆN TỬ VÀ TIN HỌC HẢI PHÒNG</vt:lpstr>
      <vt:lpstr>                     HỘI VÔ TUYẾN ĐIỆN TỬ VÀ TIN HỌC HẢI PHÒNG</vt:lpstr>
      <vt:lpstr>                     HỘI VÔ TUYẾN ĐIỆN TỬ VÀ TIN HỌC HẢI PHÒNG</vt:lpstr>
      <vt:lpstr>PowerPoint Presentation</vt:lpstr>
      <vt:lpstr>                     HỘI VÔ TUYẾN ĐIỆN TỬ VÀ TIN HỌC HẢI PHÒNG                        </vt:lpstr>
      <vt:lpstr>                     HỘI VÔ TUYẾN ĐIỆN TỬ VÀ TIN HỌC HẢI PHÒNG                         </vt:lpstr>
      <vt:lpstr>                     HỘI VÔ TUYẾN ĐIỆN TỬ VÀ TIN HỌC HẢI PHÒNG</vt:lpstr>
      <vt:lpstr>                                        HỘI VÔ TUYẾN ĐIỆN TỬ VÀ TIN HỌC HẢI PHÒNG                         </vt:lpstr>
      <vt:lpstr>                                        HỘI VÔ TUYẾN ĐIỆN TỬ VÀ TIN HỌC HẢI PHÒNG                         </vt:lpstr>
      <vt:lpstr>                     HỘI VÔ TUYẾN ĐIỆN TỬ VÀ TIN HỌC HẢI PHÒNG</vt:lpstr>
      <vt:lpstr>                     HỘI VÔ TUYẾN ĐIỆN TỬ VÀ TIN HỌC HẢI PHÒNG</vt:lpstr>
      <vt:lpstr>                     HỘI VÔ TUYẾN ĐIỆN TỬ VÀ TIN HỌC HẢI PHÒNG</vt:lpstr>
      <vt:lpstr>                     HỘI VÔ TUYẾN ĐIỆN TỬ VÀ TIN HỌC HẢI PHÒNG</vt:lpstr>
      <vt:lpstr>                     HỘI VÔ TUYẾN ĐIỆN TỬ VÀ TIN HỌC HẢI PHÒNG</vt:lpstr>
      <vt:lpstr>                     HỘI VÔ TUYẾN ĐIỆN TỬ VÀ TIN HỌC HẢI PHÒNG</vt:lpstr>
      <vt:lpstr>                     HỘI VÔ TUYẾN ĐIỆN TỬ VÀ TIN HỌC HẢI PHÒNG</vt:lpstr>
      <vt:lpstr>                     HỘI VÔ TUYẾN ĐIỆN TỬ VÀ TIN HỌC HẢI PHÒNG</vt:lpstr>
      <vt:lpstr>                    HỘI VÔ TUYẾN ĐIỆN TỬ VÀ TIN HỌC HẢI PHÒNG                        </vt:lpstr>
      <vt:lpstr>                                        HỘI VÔ TUYẾN ĐIỆN TỬ VÀ TIN HỌC HẢI PHÒNG                         </vt:lpstr>
      <vt:lpstr>                                        HỘI VÔ TUYẾN ĐIỆN TỬ VÀ TIN HỌC HẢI PHÒNG                         </vt:lpstr>
      <vt:lpstr>                                        HỘI VÔ TUYẾN ĐIỆN TỬ VÀ TIN HỌC HẢI PHÒNG                         </vt:lpstr>
      <vt:lpstr>                                        HỘI VÔ TUYẾN ĐIỆN TỬ VÀ TIN HỌC HẢI PHÒNG                         </vt:lpstr>
      <vt:lpstr>                                        HỘI VÔ TUYẾN ĐIỆN TỬ VÀ TIN HỌC HẢI PHÒNG                         </vt:lpstr>
      <vt:lpstr>                     HỘI VÔ TUYẾN ĐIỆN TỬ VÀ TIN HỌC HẢI PHÒNG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LIÊN HIỆP CÁC HỘI KHOA HỌC VÀ KỸ THUẬT HẢI PHÒNG                           HỘI VÔ TUYẾN ĐIỆN TỬ VÀ TIN HỌC HẢI PHÒNG</dc:title>
  <dc:creator>Windows User</dc:creator>
  <cp:lastModifiedBy>Windows User</cp:lastModifiedBy>
  <cp:revision>352</cp:revision>
  <cp:lastPrinted>2020-10-21T12:28:12Z</cp:lastPrinted>
  <dcterms:created xsi:type="dcterms:W3CDTF">2018-09-23T07:43:37Z</dcterms:created>
  <dcterms:modified xsi:type="dcterms:W3CDTF">2021-10-10T10:52:29Z</dcterms:modified>
</cp:coreProperties>
</file>