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6858000" cx="12192000"/>
  <p:notesSz cx="6858000" cy="9144000"/>
  <p:embeddedFontLst>
    <p:embeddedFont>
      <p:font typeface="Krona One"/>
      <p:regular r:id="rId26"/>
    </p:embeddedFont>
    <p:embeddedFont>
      <p:font typeface="Montserrat SemiBold"/>
      <p:regular r:id="rId27"/>
      <p:bold r:id="rId28"/>
      <p:italic r:id="rId29"/>
      <p:boldItalic r:id="rId30"/>
    </p:embeddedFont>
    <p:embeddedFont>
      <p:font typeface="Montserrat"/>
      <p:regular r:id="rId31"/>
      <p:bold r:id="rId32"/>
      <p:italic r:id="rId33"/>
      <p:boldItalic r:id="rId34"/>
    </p:embeddedFont>
    <p:embeddedFont>
      <p:font typeface="Montserrat Medium"/>
      <p:regular r:id="rId35"/>
      <p:bold r:id="rId36"/>
      <p:italic r:id="rId37"/>
      <p:boldItalic r:id="rId38"/>
    </p:embeddedFont>
    <p:embeddedFont>
      <p:font typeface="Montserrat Light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3" roundtripDataSignature="AMtx7mjX5fcUl0kxupsiJYApAgI90uY37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Light-bold.fntdata"/><Relationship Id="rId20" Type="http://schemas.openxmlformats.org/officeDocument/2006/relationships/slide" Target="slides/slide16.xml"/><Relationship Id="rId42" Type="http://schemas.openxmlformats.org/officeDocument/2006/relationships/font" Target="fonts/MontserratLight-boldItalic.fntdata"/><Relationship Id="rId41" Type="http://schemas.openxmlformats.org/officeDocument/2006/relationships/font" Target="fonts/MontserratLight-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43" Type="http://customschemas.google.com/relationships/presentationmetadata" Target="meta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KronaOne-regular.fntdata"/><Relationship Id="rId25" Type="http://schemas.openxmlformats.org/officeDocument/2006/relationships/slide" Target="slides/slide21.xml"/><Relationship Id="rId28" Type="http://schemas.openxmlformats.org/officeDocument/2006/relationships/font" Target="fonts/MontserratSemiBold-bold.fntdata"/><Relationship Id="rId27" Type="http://schemas.openxmlformats.org/officeDocument/2006/relationships/font" Target="fonts/MontserratSemiBold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MontserratSemiBold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ontserrat-regular.fntdata"/><Relationship Id="rId30" Type="http://schemas.openxmlformats.org/officeDocument/2006/relationships/font" Target="fonts/MontserratSemiBold-boldItalic.fntdata"/><Relationship Id="rId11" Type="http://schemas.openxmlformats.org/officeDocument/2006/relationships/slide" Target="slides/slide7.xml"/><Relationship Id="rId33" Type="http://schemas.openxmlformats.org/officeDocument/2006/relationships/font" Target="fonts/Montserrat-italic.fntdata"/><Relationship Id="rId10" Type="http://schemas.openxmlformats.org/officeDocument/2006/relationships/slide" Target="slides/slide6.xml"/><Relationship Id="rId32" Type="http://schemas.openxmlformats.org/officeDocument/2006/relationships/font" Target="fonts/Montserrat-bold.fntdata"/><Relationship Id="rId13" Type="http://schemas.openxmlformats.org/officeDocument/2006/relationships/slide" Target="slides/slide9.xml"/><Relationship Id="rId35" Type="http://schemas.openxmlformats.org/officeDocument/2006/relationships/font" Target="fonts/MontserratMedium-regular.fntdata"/><Relationship Id="rId12" Type="http://schemas.openxmlformats.org/officeDocument/2006/relationships/slide" Target="slides/slide8.xml"/><Relationship Id="rId34" Type="http://schemas.openxmlformats.org/officeDocument/2006/relationships/font" Target="fonts/Montserrat-boldItalic.fntdata"/><Relationship Id="rId15" Type="http://schemas.openxmlformats.org/officeDocument/2006/relationships/slide" Target="slides/slide11.xml"/><Relationship Id="rId37" Type="http://schemas.openxmlformats.org/officeDocument/2006/relationships/font" Target="fonts/MontserratMedium-italic.fntdata"/><Relationship Id="rId14" Type="http://schemas.openxmlformats.org/officeDocument/2006/relationships/slide" Target="slides/slide10.xml"/><Relationship Id="rId36" Type="http://schemas.openxmlformats.org/officeDocument/2006/relationships/font" Target="fonts/MontserratMedium-bold.fntdata"/><Relationship Id="rId17" Type="http://schemas.openxmlformats.org/officeDocument/2006/relationships/slide" Target="slides/slide13.xml"/><Relationship Id="rId39" Type="http://schemas.openxmlformats.org/officeDocument/2006/relationships/font" Target="fonts/MontserratLight-regular.fntdata"/><Relationship Id="rId16" Type="http://schemas.openxmlformats.org/officeDocument/2006/relationships/slide" Target="slides/slide12.xml"/><Relationship Id="rId38" Type="http://schemas.openxmlformats.org/officeDocument/2006/relationships/font" Target="fonts/MontserratMedium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4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6" name="Google Shape;66;p4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4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8" name="Google Shape;68;p4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4" name="Google Shape;84;p5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5" name="Google Shape;85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5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5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2" name="Google Shape;92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5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5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E:\1 Minh Nguyet\OneDrive\3 Lumi\2021\2.18 Smart Lock\2.25 Template SLide\Template slide-04.jpgTemplate slide-04" id="108" name="Google Shape;108;p56"/>
          <p:cNvSpPr/>
          <p:nvPr/>
        </p:nvSpPr>
        <p:spPr>
          <a:xfrm>
            <a:off x="1270" y="0"/>
            <a:ext cx="12189460" cy="685736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09" name="Google Shape;109;p56"/>
          <p:cNvSpPr txBox="1"/>
          <p:nvPr>
            <p:ph idx="12" type="sldNum"/>
          </p:nvPr>
        </p:nvSpPr>
        <p:spPr>
          <a:xfrm>
            <a:off x="908240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" name="Google Shape;110;p56"/>
          <p:cNvSpPr/>
          <p:nvPr>
            <p:ph idx="2" type="pic"/>
          </p:nvPr>
        </p:nvSpPr>
        <p:spPr>
          <a:xfrm>
            <a:off x="6718300" y="1558925"/>
            <a:ext cx="4691380" cy="5009515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56"/>
          <p:cNvSpPr txBox="1"/>
          <p:nvPr>
            <p:ph type="title"/>
          </p:nvPr>
        </p:nvSpPr>
        <p:spPr>
          <a:xfrm>
            <a:off x="382270" y="419735"/>
            <a:ext cx="6911340" cy="7918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AD4A"/>
              </a:buClr>
              <a:buSzPts val="3200"/>
              <a:buFont typeface="Arial"/>
              <a:buNone/>
              <a:defRPr sz="3200">
                <a:solidFill>
                  <a:srgbClr val="26AD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56"/>
          <p:cNvSpPr/>
          <p:nvPr/>
        </p:nvSpPr>
        <p:spPr>
          <a:xfrm>
            <a:off x="5080" y="354330"/>
            <a:ext cx="75565" cy="923290"/>
          </a:xfrm>
          <a:prstGeom prst="rect">
            <a:avLst/>
          </a:prstGeom>
          <a:gradFill>
            <a:gsLst>
              <a:gs pos="0">
                <a:srgbClr val="2EB24C"/>
              </a:gs>
              <a:gs pos="100000">
                <a:srgbClr val="2EB24C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E:\1 Minh Nguyet\OneDrive\3 Lumi\2021\2.18 Smart Lock\2.25 Template SLide\Template slide-02.jpgTemplate slide-02" id="114" name="Google Shape;114;p57"/>
          <p:cNvSpPr/>
          <p:nvPr/>
        </p:nvSpPr>
        <p:spPr>
          <a:xfrm>
            <a:off x="1270" y="0"/>
            <a:ext cx="12189460" cy="685736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15" name="Google Shape;115;p57"/>
          <p:cNvSpPr txBox="1"/>
          <p:nvPr>
            <p:ph type="title"/>
          </p:nvPr>
        </p:nvSpPr>
        <p:spPr>
          <a:xfrm>
            <a:off x="5026025" y="2025650"/>
            <a:ext cx="6269355" cy="79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AD4A"/>
              </a:buClr>
              <a:buSzPts val="3200"/>
              <a:buFont typeface="Arial"/>
              <a:buNone/>
              <a:defRPr sz="3200">
                <a:solidFill>
                  <a:srgbClr val="26AD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57"/>
          <p:cNvSpPr txBox="1"/>
          <p:nvPr>
            <p:ph idx="12" type="sldNum"/>
          </p:nvPr>
        </p:nvSpPr>
        <p:spPr>
          <a:xfrm>
            <a:off x="908240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" name="Google Shape;117;p57"/>
          <p:cNvSpPr/>
          <p:nvPr>
            <p:ph idx="2" type="pic"/>
          </p:nvPr>
        </p:nvSpPr>
        <p:spPr>
          <a:xfrm>
            <a:off x="512445" y="433070"/>
            <a:ext cx="4114800" cy="606234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E:\1 Minh Nguyet\OneDrive\3 Lumi\2021\2.18 Smart Lock\2.25 Template SLide\Template slide-02.jpgTemplate slide-02" id="119" name="Google Shape;119;p58"/>
          <p:cNvSpPr/>
          <p:nvPr/>
        </p:nvSpPr>
        <p:spPr>
          <a:xfrm>
            <a:off x="1270" y="0"/>
            <a:ext cx="12189460" cy="685736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20" name="Google Shape;120;p58"/>
          <p:cNvSpPr txBox="1"/>
          <p:nvPr>
            <p:ph type="title"/>
          </p:nvPr>
        </p:nvSpPr>
        <p:spPr>
          <a:xfrm>
            <a:off x="5026025" y="2025650"/>
            <a:ext cx="6269355" cy="79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AD4A"/>
              </a:buClr>
              <a:buSzPts val="3200"/>
              <a:buFont typeface="Arial"/>
              <a:buNone/>
              <a:defRPr sz="3200">
                <a:solidFill>
                  <a:srgbClr val="26AD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58"/>
          <p:cNvSpPr txBox="1"/>
          <p:nvPr>
            <p:ph idx="12" type="sldNum"/>
          </p:nvPr>
        </p:nvSpPr>
        <p:spPr>
          <a:xfrm>
            <a:off x="908240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58"/>
          <p:cNvSpPr/>
          <p:nvPr>
            <p:ph idx="2" type="pic"/>
          </p:nvPr>
        </p:nvSpPr>
        <p:spPr>
          <a:xfrm>
            <a:off x="512445" y="433070"/>
            <a:ext cx="4114800" cy="606234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showMasterSp="0" type="tx">
  <p:cSld name="TITLE_AND_BODY">
    <p:bg>
      <p:bgPr>
        <a:solidFill>
          <a:schemeClr val="lt1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1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41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41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41"/>
          <p:cNvSpPr/>
          <p:nvPr/>
        </p:nvSpPr>
        <p:spPr>
          <a:xfrm>
            <a:off x="1236372" y="6490952"/>
            <a:ext cx="10955627" cy="367048"/>
          </a:xfrm>
          <a:prstGeom prst="rect">
            <a:avLst/>
          </a:prstGeom>
          <a:solidFill>
            <a:srgbClr val="24AA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41"/>
          <p:cNvSpPr/>
          <p:nvPr/>
        </p:nvSpPr>
        <p:spPr>
          <a:xfrm>
            <a:off x="0" y="6490952"/>
            <a:ext cx="1146220" cy="367048"/>
          </a:xfrm>
          <a:prstGeom prst="rect">
            <a:avLst/>
          </a:prstGeom>
          <a:solidFill>
            <a:srgbClr val="ED96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 showMasterSp="0">
  <p:cSld name="7_Custom Layou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E:\1 Minh Nguyet\OneDrive\3 Lumi\2021\2.18 Smart Lock\2.25 Template SLide\Template slide-02.jpgTemplate slide-02" id="124" name="Google Shape;124;p59"/>
          <p:cNvSpPr/>
          <p:nvPr/>
        </p:nvSpPr>
        <p:spPr>
          <a:xfrm>
            <a:off x="1270" y="0"/>
            <a:ext cx="12189460" cy="685736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25" name="Google Shape;125;p59"/>
          <p:cNvSpPr txBox="1"/>
          <p:nvPr>
            <p:ph type="title"/>
          </p:nvPr>
        </p:nvSpPr>
        <p:spPr>
          <a:xfrm>
            <a:off x="5026025" y="2025650"/>
            <a:ext cx="6269355" cy="79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AD4A"/>
              </a:buClr>
              <a:buSzPts val="3200"/>
              <a:buFont typeface="Arial"/>
              <a:buNone/>
              <a:defRPr sz="3200">
                <a:solidFill>
                  <a:srgbClr val="26AD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59"/>
          <p:cNvSpPr txBox="1"/>
          <p:nvPr>
            <p:ph idx="12" type="sldNum"/>
          </p:nvPr>
        </p:nvSpPr>
        <p:spPr>
          <a:xfrm>
            <a:off x="908240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" name="Google Shape;127;p59"/>
          <p:cNvSpPr/>
          <p:nvPr>
            <p:ph idx="2" type="pic"/>
          </p:nvPr>
        </p:nvSpPr>
        <p:spPr>
          <a:xfrm>
            <a:off x="512445" y="433070"/>
            <a:ext cx="4114800" cy="606234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E:\1 Minh Nguyet\OneDrive\3 Lumi\2021\2.18 Smart Lock\2.25 Template SLide\Template slide-02.jpgTemplate slide-02" id="129" name="Google Shape;129;p60"/>
          <p:cNvSpPr/>
          <p:nvPr/>
        </p:nvSpPr>
        <p:spPr>
          <a:xfrm>
            <a:off x="1270" y="0"/>
            <a:ext cx="12189460" cy="685736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30" name="Google Shape;130;p60"/>
          <p:cNvSpPr txBox="1"/>
          <p:nvPr>
            <p:ph type="title"/>
          </p:nvPr>
        </p:nvSpPr>
        <p:spPr>
          <a:xfrm>
            <a:off x="5026025" y="2025650"/>
            <a:ext cx="6269355" cy="79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AD4A"/>
              </a:buClr>
              <a:buSzPts val="3200"/>
              <a:buFont typeface="Arial"/>
              <a:buNone/>
              <a:defRPr sz="3200">
                <a:solidFill>
                  <a:srgbClr val="26AD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60"/>
          <p:cNvSpPr txBox="1"/>
          <p:nvPr>
            <p:ph idx="12" type="sldNum"/>
          </p:nvPr>
        </p:nvSpPr>
        <p:spPr>
          <a:xfrm>
            <a:off x="908240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2" name="Google Shape;132;p60"/>
          <p:cNvSpPr/>
          <p:nvPr>
            <p:ph idx="2" type="pic"/>
          </p:nvPr>
        </p:nvSpPr>
        <p:spPr>
          <a:xfrm>
            <a:off x="512445" y="433070"/>
            <a:ext cx="4114800" cy="606234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E:\1 Minh Nguyet\OneDrive\3 Lumi\2021\2.18 Smart Lock\2.25 Template SLide\Template slide-02.jpgTemplate slide-02" id="134" name="Google Shape;134;p61"/>
          <p:cNvSpPr/>
          <p:nvPr/>
        </p:nvSpPr>
        <p:spPr>
          <a:xfrm>
            <a:off x="1270" y="0"/>
            <a:ext cx="12189460" cy="685736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35" name="Google Shape;135;p61"/>
          <p:cNvSpPr txBox="1"/>
          <p:nvPr>
            <p:ph type="title"/>
          </p:nvPr>
        </p:nvSpPr>
        <p:spPr>
          <a:xfrm>
            <a:off x="5026025" y="2025650"/>
            <a:ext cx="6269355" cy="79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AD4A"/>
              </a:buClr>
              <a:buSzPts val="3200"/>
              <a:buFont typeface="Arial"/>
              <a:buNone/>
              <a:defRPr sz="3200">
                <a:solidFill>
                  <a:srgbClr val="26AD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61"/>
          <p:cNvSpPr txBox="1"/>
          <p:nvPr>
            <p:ph idx="12" type="sldNum"/>
          </p:nvPr>
        </p:nvSpPr>
        <p:spPr>
          <a:xfrm>
            <a:off x="908240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7" name="Google Shape;137;p61"/>
          <p:cNvSpPr/>
          <p:nvPr>
            <p:ph idx="2" type="pic"/>
          </p:nvPr>
        </p:nvSpPr>
        <p:spPr>
          <a:xfrm>
            <a:off x="512445" y="433070"/>
            <a:ext cx="4114800" cy="606234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E:\1 Minh Nguyet\OneDrive\3 Lumi\2021\2.18 Smart Lock\2.25 Template SLide\Template slide-02.jpgTemplate slide-02" id="139" name="Google Shape;139;p62"/>
          <p:cNvSpPr/>
          <p:nvPr/>
        </p:nvSpPr>
        <p:spPr>
          <a:xfrm>
            <a:off x="1270" y="0"/>
            <a:ext cx="12189460" cy="685736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40" name="Google Shape;140;p62"/>
          <p:cNvSpPr txBox="1"/>
          <p:nvPr>
            <p:ph type="title"/>
          </p:nvPr>
        </p:nvSpPr>
        <p:spPr>
          <a:xfrm>
            <a:off x="5026025" y="2025650"/>
            <a:ext cx="6269355" cy="79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AD4A"/>
              </a:buClr>
              <a:buSzPts val="3200"/>
              <a:buFont typeface="Arial"/>
              <a:buNone/>
              <a:defRPr sz="3200">
                <a:solidFill>
                  <a:srgbClr val="26AD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62"/>
          <p:cNvSpPr txBox="1"/>
          <p:nvPr>
            <p:ph idx="12" type="sldNum"/>
          </p:nvPr>
        </p:nvSpPr>
        <p:spPr>
          <a:xfrm>
            <a:off x="908240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" name="Google Shape;142;p62"/>
          <p:cNvSpPr/>
          <p:nvPr>
            <p:ph idx="2" type="pic"/>
          </p:nvPr>
        </p:nvSpPr>
        <p:spPr>
          <a:xfrm>
            <a:off x="512445" y="433070"/>
            <a:ext cx="4114800" cy="606234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showMasterSp="0">
  <p:cSld name="1_Title and body">
    <p:bg>
      <p:bgPr>
        <a:solidFill>
          <a:schemeClr val="lt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3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5" name="Google Shape;145;p63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46" name="Google Shape;146;p63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7" name="Google Shape;147;p63"/>
          <p:cNvPicPr preferRelativeResize="0"/>
          <p:nvPr/>
        </p:nvPicPr>
        <p:blipFill rotWithShape="1">
          <a:blip r:embed="rId2">
            <a:alphaModFix/>
          </a:blip>
          <a:srcRect b="32460" l="13538" r="15189" t="0"/>
          <a:stretch/>
        </p:blipFill>
        <p:spPr>
          <a:xfrm>
            <a:off x="-16625" y="3532047"/>
            <a:ext cx="4222866" cy="333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 ">
  <p:cSld name="TITLE_ONLY_1_2_1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4"/>
          <p:cNvSpPr/>
          <p:nvPr/>
        </p:nvSpPr>
        <p:spPr>
          <a:xfrm rot="2700000">
            <a:off x="-1211631" y="-853271"/>
            <a:ext cx="10896477" cy="8412115"/>
          </a:xfrm>
          <a:custGeom>
            <a:rect b="b" l="l" r="r" t="t"/>
            <a:pathLst>
              <a:path extrusionOk="0" h="36200" w="46891">
                <a:moveTo>
                  <a:pt x="42368" y="1"/>
                </a:moveTo>
                <a:cubicBezTo>
                  <a:pt x="41627" y="1"/>
                  <a:pt x="40852" y="292"/>
                  <a:pt x="40157" y="987"/>
                </a:cubicBezTo>
                <a:cubicBezTo>
                  <a:pt x="38066" y="3077"/>
                  <a:pt x="36421" y="3344"/>
                  <a:pt x="34196" y="3744"/>
                </a:cubicBezTo>
                <a:cubicBezTo>
                  <a:pt x="31617" y="4145"/>
                  <a:pt x="28369" y="4679"/>
                  <a:pt x="24855" y="8237"/>
                </a:cubicBezTo>
                <a:cubicBezTo>
                  <a:pt x="21297" y="11751"/>
                  <a:pt x="20763" y="14998"/>
                  <a:pt x="20363" y="17578"/>
                </a:cubicBezTo>
                <a:cubicBezTo>
                  <a:pt x="20229" y="18156"/>
                  <a:pt x="20140" y="18690"/>
                  <a:pt x="20051" y="19224"/>
                </a:cubicBezTo>
                <a:cubicBezTo>
                  <a:pt x="19695" y="20870"/>
                  <a:pt x="18850" y="22382"/>
                  <a:pt x="17605" y="23539"/>
                </a:cubicBezTo>
                <a:cubicBezTo>
                  <a:pt x="15470" y="25629"/>
                  <a:pt x="13868" y="25896"/>
                  <a:pt x="11644" y="26297"/>
                </a:cubicBezTo>
                <a:cubicBezTo>
                  <a:pt x="9020" y="26697"/>
                  <a:pt x="5817" y="27231"/>
                  <a:pt x="2259" y="30789"/>
                </a:cubicBezTo>
                <a:cubicBezTo>
                  <a:pt x="1" y="33047"/>
                  <a:pt x="2110" y="36199"/>
                  <a:pt x="4541" y="36199"/>
                </a:cubicBezTo>
                <a:cubicBezTo>
                  <a:pt x="5270" y="36199"/>
                  <a:pt x="6029" y="35915"/>
                  <a:pt x="6707" y="35237"/>
                </a:cubicBezTo>
                <a:lnTo>
                  <a:pt x="6751" y="35237"/>
                </a:lnTo>
                <a:cubicBezTo>
                  <a:pt x="8842" y="33147"/>
                  <a:pt x="10443" y="32880"/>
                  <a:pt x="12712" y="32524"/>
                </a:cubicBezTo>
                <a:cubicBezTo>
                  <a:pt x="15292" y="32079"/>
                  <a:pt x="18539" y="31545"/>
                  <a:pt x="22053" y="27987"/>
                </a:cubicBezTo>
                <a:cubicBezTo>
                  <a:pt x="25567" y="24473"/>
                  <a:pt x="26101" y="21226"/>
                  <a:pt x="26546" y="18646"/>
                </a:cubicBezTo>
                <a:cubicBezTo>
                  <a:pt x="26635" y="18067"/>
                  <a:pt x="26724" y="17534"/>
                  <a:pt x="26857" y="16955"/>
                </a:cubicBezTo>
                <a:cubicBezTo>
                  <a:pt x="27213" y="15310"/>
                  <a:pt x="28058" y="13842"/>
                  <a:pt x="29304" y="12685"/>
                </a:cubicBezTo>
                <a:cubicBezTo>
                  <a:pt x="31394" y="10550"/>
                  <a:pt x="32995" y="10283"/>
                  <a:pt x="35264" y="9927"/>
                </a:cubicBezTo>
                <a:cubicBezTo>
                  <a:pt x="37844" y="9483"/>
                  <a:pt x="41091" y="8949"/>
                  <a:pt x="44605" y="5435"/>
                </a:cubicBezTo>
                <a:cubicBezTo>
                  <a:pt x="46891" y="3149"/>
                  <a:pt x="44808" y="1"/>
                  <a:pt x="423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64"/>
          <p:cNvSpPr txBox="1"/>
          <p:nvPr>
            <p:ph type="title"/>
          </p:nvPr>
        </p:nvSpPr>
        <p:spPr>
          <a:xfrm>
            <a:off x="1250300" y="2318944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935">
                <a:highlight>
                  <a:schemeClr val="accent2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9pPr>
          </a:lstStyle>
          <a:p/>
        </p:txBody>
      </p:sp>
      <p:sp>
        <p:nvSpPr>
          <p:cNvPr id="151" name="Google Shape;151;p64"/>
          <p:cNvSpPr txBox="1"/>
          <p:nvPr>
            <p:ph idx="1" type="subTitle"/>
          </p:nvPr>
        </p:nvSpPr>
        <p:spPr>
          <a:xfrm>
            <a:off x="1250300" y="2807144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9pPr>
          </a:lstStyle>
          <a:p/>
        </p:txBody>
      </p:sp>
      <p:sp>
        <p:nvSpPr>
          <p:cNvPr id="152" name="Google Shape;152;p64"/>
          <p:cNvSpPr txBox="1"/>
          <p:nvPr>
            <p:ph idx="2" type="title"/>
          </p:nvPr>
        </p:nvSpPr>
        <p:spPr>
          <a:xfrm>
            <a:off x="4723200" y="2318944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935">
                <a:highlight>
                  <a:schemeClr val="accent2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9pPr>
          </a:lstStyle>
          <a:p/>
        </p:txBody>
      </p:sp>
      <p:sp>
        <p:nvSpPr>
          <p:cNvPr id="153" name="Google Shape;153;p64"/>
          <p:cNvSpPr txBox="1"/>
          <p:nvPr>
            <p:ph idx="3" type="subTitle"/>
          </p:nvPr>
        </p:nvSpPr>
        <p:spPr>
          <a:xfrm>
            <a:off x="4723200" y="2807144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9pPr>
          </a:lstStyle>
          <a:p/>
        </p:txBody>
      </p:sp>
      <p:sp>
        <p:nvSpPr>
          <p:cNvPr id="154" name="Google Shape;154;p64"/>
          <p:cNvSpPr txBox="1"/>
          <p:nvPr>
            <p:ph idx="4" type="title"/>
          </p:nvPr>
        </p:nvSpPr>
        <p:spPr>
          <a:xfrm>
            <a:off x="8196100" y="2318944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935">
                <a:highlight>
                  <a:schemeClr val="accent2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9pPr>
          </a:lstStyle>
          <a:p/>
        </p:txBody>
      </p:sp>
      <p:sp>
        <p:nvSpPr>
          <p:cNvPr id="155" name="Google Shape;155;p64"/>
          <p:cNvSpPr txBox="1"/>
          <p:nvPr>
            <p:ph idx="5" type="subTitle"/>
          </p:nvPr>
        </p:nvSpPr>
        <p:spPr>
          <a:xfrm>
            <a:off x="8196100" y="2807144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9pPr>
          </a:lstStyle>
          <a:p/>
        </p:txBody>
      </p:sp>
      <p:sp>
        <p:nvSpPr>
          <p:cNvPr id="156" name="Google Shape;156;p64"/>
          <p:cNvSpPr txBox="1"/>
          <p:nvPr>
            <p:ph idx="6" type="title"/>
          </p:nvPr>
        </p:nvSpPr>
        <p:spPr>
          <a:xfrm>
            <a:off x="1250300" y="4676091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935">
                <a:highlight>
                  <a:schemeClr val="accent2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9pPr>
          </a:lstStyle>
          <a:p/>
        </p:txBody>
      </p:sp>
      <p:sp>
        <p:nvSpPr>
          <p:cNvPr id="157" name="Google Shape;157;p64"/>
          <p:cNvSpPr txBox="1"/>
          <p:nvPr>
            <p:ph idx="7" type="subTitle"/>
          </p:nvPr>
        </p:nvSpPr>
        <p:spPr>
          <a:xfrm>
            <a:off x="1250300" y="5164291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9pPr>
          </a:lstStyle>
          <a:p/>
        </p:txBody>
      </p:sp>
      <p:sp>
        <p:nvSpPr>
          <p:cNvPr id="158" name="Google Shape;158;p64"/>
          <p:cNvSpPr txBox="1"/>
          <p:nvPr>
            <p:ph idx="8" type="title"/>
          </p:nvPr>
        </p:nvSpPr>
        <p:spPr>
          <a:xfrm>
            <a:off x="4723200" y="4676091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935">
                <a:highlight>
                  <a:schemeClr val="accent2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9pPr>
          </a:lstStyle>
          <a:p/>
        </p:txBody>
      </p:sp>
      <p:sp>
        <p:nvSpPr>
          <p:cNvPr id="159" name="Google Shape;159;p64"/>
          <p:cNvSpPr txBox="1"/>
          <p:nvPr>
            <p:ph idx="9" type="subTitle"/>
          </p:nvPr>
        </p:nvSpPr>
        <p:spPr>
          <a:xfrm>
            <a:off x="4723200" y="5164291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9pPr>
          </a:lstStyle>
          <a:p/>
        </p:txBody>
      </p:sp>
      <p:sp>
        <p:nvSpPr>
          <p:cNvPr id="160" name="Google Shape;160;p64"/>
          <p:cNvSpPr txBox="1"/>
          <p:nvPr>
            <p:ph idx="13" type="title"/>
          </p:nvPr>
        </p:nvSpPr>
        <p:spPr>
          <a:xfrm>
            <a:off x="8196100" y="4676091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935">
                <a:highlight>
                  <a:schemeClr val="accent2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highlight>
                  <a:schemeClr val="accent2"/>
                </a:highlight>
              </a:defRPr>
            </a:lvl9pPr>
          </a:lstStyle>
          <a:p/>
        </p:txBody>
      </p:sp>
      <p:sp>
        <p:nvSpPr>
          <p:cNvPr id="161" name="Google Shape;161;p64"/>
          <p:cNvSpPr txBox="1"/>
          <p:nvPr>
            <p:ph idx="14" type="subTitle"/>
          </p:nvPr>
        </p:nvSpPr>
        <p:spPr>
          <a:xfrm>
            <a:off x="8196100" y="5164291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9pPr>
          </a:lstStyle>
          <a:p/>
        </p:txBody>
      </p:sp>
      <p:sp>
        <p:nvSpPr>
          <p:cNvPr id="162" name="Google Shape;162;p64"/>
          <p:cNvSpPr/>
          <p:nvPr/>
        </p:nvSpPr>
        <p:spPr>
          <a:xfrm>
            <a:off x="11241033" y="5907033"/>
            <a:ext cx="950800" cy="95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4"/>
          <p:cNvSpPr txBox="1"/>
          <p:nvPr/>
        </p:nvSpPr>
        <p:spPr>
          <a:xfrm>
            <a:off x="11411633" y="6077633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5"/>
              <a:buFont typeface="Krona One"/>
              <a:buNone/>
            </a:pPr>
            <a:fld id="{00000000-1234-1234-1234-123412341234}" type="slidenum">
              <a:rPr b="1" lang="en-US" sz="1335">
                <a:solidFill>
                  <a:schemeClr val="dk1"/>
                </a:solidFill>
                <a:latin typeface="Krona One"/>
                <a:ea typeface="Krona One"/>
                <a:cs typeface="Krona One"/>
                <a:sym typeface="Krona One"/>
              </a:rPr>
              <a:t>‹#›</a:t>
            </a:fld>
            <a:endParaRPr b="1" sz="1335">
              <a:solidFill>
                <a:schemeClr val="dk1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164" name="Google Shape;164;p64"/>
          <p:cNvSpPr txBox="1"/>
          <p:nvPr>
            <p:ph idx="15" type="title"/>
          </p:nvPr>
        </p:nvSpPr>
        <p:spPr>
          <a:xfrm>
            <a:off x="950967" y="719333"/>
            <a:ext cx="10290000" cy="7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935"/>
            </a:lvl1pPr>
            <a:lvl2pPr lvl="1" algn="r">
              <a:spcBef>
                <a:spcPts val="0"/>
              </a:spcBef>
              <a:spcAft>
                <a:spcPts val="0"/>
              </a:spcAft>
              <a:buSzPts val="2600"/>
              <a:buNone/>
              <a:defRPr sz="3465"/>
            </a:lvl2pPr>
            <a:lvl3pPr lvl="2" algn="r">
              <a:spcBef>
                <a:spcPts val="0"/>
              </a:spcBef>
              <a:spcAft>
                <a:spcPts val="0"/>
              </a:spcAft>
              <a:buSzPts val="2600"/>
              <a:buNone/>
              <a:defRPr sz="3465"/>
            </a:lvl3pPr>
            <a:lvl4pPr lvl="3" algn="r">
              <a:spcBef>
                <a:spcPts val="0"/>
              </a:spcBef>
              <a:spcAft>
                <a:spcPts val="0"/>
              </a:spcAft>
              <a:buSzPts val="2600"/>
              <a:buNone/>
              <a:defRPr sz="3465"/>
            </a:lvl4pPr>
            <a:lvl5pPr lvl="4" algn="r">
              <a:spcBef>
                <a:spcPts val="0"/>
              </a:spcBef>
              <a:spcAft>
                <a:spcPts val="0"/>
              </a:spcAft>
              <a:buSzPts val="2600"/>
              <a:buNone/>
              <a:defRPr sz="3465"/>
            </a:lvl5pPr>
            <a:lvl6pPr lvl="5" algn="r">
              <a:spcBef>
                <a:spcPts val="0"/>
              </a:spcBef>
              <a:spcAft>
                <a:spcPts val="0"/>
              </a:spcAft>
              <a:buSzPts val="2600"/>
              <a:buNone/>
              <a:defRPr sz="3465"/>
            </a:lvl6pPr>
            <a:lvl7pPr lvl="6" algn="r">
              <a:spcBef>
                <a:spcPts val="0"/>
              </a:spcBef>
              <a:spcAft>
                <a:spcPts val="0"/>
              </a:spcAft>
              <a:buSzPts val="2600"/>
              <a:buNone/>
              <a:defRPr sz="3465"/>
            </a:lvl7pPr>
            <a:lvl8pPr lvl="7" algn="r">
              <a:spcBef>
                <a:spcPts val="0"/>
              </a:spcBef>
              <a:spcAft>
                <a:spcPts val="0"/>
              </a:spcAft>
              <a:buSzPts val="2600"/>
              <a:buNone/>
              <a:defRPr sz="3465"/>
            </a:lvl8pPr>
            <a:lvl9pPr lvl="8" algn="r">
              <a:spcBef>
                <a:spcPts val="0"/>
              </a:spcBef>
              <a:spcAft>
                <a:spcPts val="0"/>
              </a:spcAft>
              <a:buSzPts val="2600"/>
              <a:buNone/>
              <a:defRPr sz="3465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 template - 2-01" id="35" name="Google Shape;35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673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3"/>
          <p:cNvSpPr txBox="1"/>
          <p:nvPr>
            <p:ph idx="1" type="subTitle"/>
          </p:nvPr>
        </p:nvSpPr>
        <p:spPr>
          <a:xfrm>
            <a:off x="4023995" y="2212340"/>
            <a:ext cx="4284345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7" name="Google Shape;37;p43"/>
          <p:cNvSpPr txBox="1"/>
          <p:nvPr>
            <p:ph type="title"/>
          </p:nvPr>
        </p:nvSpPr>
        <p:spPr>
          <a:xfrm>
            <a:off x="2508250" y="2644140"/>
            <a:ext cx="6911340" cy="1325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1" name="Google Shape;41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 template - 2-01" id="45" name="Google Shape;45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67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set 1" id="46" name="Google Shape;4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5918" y="1706880"/>
            <a:ext cx="1318895" cy="4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45"/>
          <p:cNvSpPr txBox="1"/>
          <p:nvPr>
            <p:ph type="title"/>
          </p:nvPr>
        </p:nvSpPr>
        <p:spPr>
          <a:xfrm>
            <a:off x="2508250" y="2894965"/>
            <a:ext cx="6911340" cy="1325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 template - 2-03" id="49" name="Google Shape;49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45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46"/>
          <p:cNvSpPr txBox="1"/>
          <p:nvPr>
            <p:ph type="title"/>
          </p:nvPr>
        </p:nvSpPr>
        <p:spPr>
          <a:xfrm>
            <a:off x="838200" y="290195"/>
            <a:ext cx="6911340" cy="1325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6"/>
          <p:cNvSpPr txBox="1"/>
          <p:nvPr>
            <p:ph idx="12" type="sldNum"/>
          </p:nvPr>
        </p:nvSpPr>
        <p:spPr>
          <a:xfrm>
            <a:off x="908240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sset 1" id="52" name="Google Shape;5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1620" y="381635"/>
            <a:ext cx="3800475" cy="363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 template - 2-04" id="54" name="Google Shape;5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6054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47"/>
          <p:cNvSpPr txBox="1"/>
          <p:nvPr>
            <p:ph type="title"/>
          </p:nvPr>
        </p:nvSpPr>
        <p:spPr>
          <a:xfrm>
            <a:off x="838200" y="2960370"/>
            <a:ext cx="6911340" cy="1325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  <a:defRPr sz="3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7"/>
          <p:cNvSpPr txBox="1"/>
          <p:nvPr>
            <p:ph idx="12" type="sldNum"/>
          </p:nvPr>
        </p:nvSpPr>
        <p:spPr>
          <a:xfrm>
            <a:off x="908240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sset 1" id="57" name="Google Shape;57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1620" y="381635"/>
            <a:ext cx="3800475" cy="363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 template - 2-02" id="59" name="Google Shape;59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6285" cy="685736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8"/>
          <p:cNvSpPr txBox="1"/>
          <p:nvPr>
            <p:ph idx="12" type="sldNum"/>
          </p:nvPr>
        </p:nvSpPr>
        <p:spPr>
          <a:xfrm>
            <a:off x="908240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48"/>
          <p:cNvSpPr txBox="1"/>
          <p:nvPr>
            <p:ph type="title"/>
          </p:nvPr>
        </p:nvSpPr>
        <p:spPr>
          <a:xfrm>
            <a:off x="4970780" y="2960370"/>
            <a:ext cx="6911340" cy="1325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  <a:defRPr sz="3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sset 1" id="62" name="Google Shape;62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1620" y="381635"/>
            <a:ext cx="3800475" cy="363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7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jpg"/><Relationship Id="rId4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30.png"/><Relationship Id="rId5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"/>
          <p:cNvSpPr txBox="1"/>
          <p:nvPr/>
        </p:nvSpPr>
        <p:spPr>
          <a:xfrm>
            <a:off x="2782277" y="1805354"/>
            <a:ext cx="6320155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GIẢI PHÁP SMARTHOME</a:t>
            </a:r>
            <a:endParaRPr/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3">
            <a:alphaModFix/>
          </a:blip>
          <a:srcRect b="0" l="0" r="39" t="6264"/>
          <a:stretch/>
        </p:blipFill>
        <p:spPr>
          <a:xfrm>
            <a:off x="0" y="0"/>
            <a:ext cx="121872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"/>
          <p:cNvSpPr txBox="1"/>
          <p:nvPr/>
        </p:nvSpPr>
        <p:spPr>
          <a:xfrm>
            <a:off x="692809" y="4760375"/>
            <a:ext cx="10499090" cy="1080135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b="0" lang="en-US" sz="3000" u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GIỚI THIỆU GIẢI PHÁP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b="0" lang="en-US" sz="4000" u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NHÀ THÔNG MINH LUMI</a:t>
            </a:r>
            <a:endParaRPr b="0" sz="4000" u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2"/>
          <p:cNvSpPr txBox="1"/>
          <p:nvPr/>
        </p:nvSpPr>
        <p:spPr>
          <a:xfrm>
            <a:off x="0" y="6457800"/>
            <a:ext cx="68160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8504" y="3097750"/>
            <a:ext cx="5633495" cy="37602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nner Tech Award 2 - 16 9" id="256" name="Google Shape;25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6684652" cy="376024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2"/>
          <p:cNvSpPr txBox="1"/>
          <p:nvPr/>
        </p:nvSpPr>
        <p:spPr>
          <a:xfrm>
            <a:off x="7342150" y="2368625"/>
            <a:ext cx="406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Giải thưởng Sao Khuê 2021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8" name="Google Shape;258;p22"/>
          <p:cNvSpPr txBox="1"/>
          <p:nvPr/>
        </p:nvSpPr>
        <p:spPr>
          <a:xfrm>
            <a:off x="913200" y="4096775"/>
            <a:ext cx="444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Giải thưởng Tech Awards 2020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/>
          <p:nvPr>
            <p:ph idx="1" type="subTitle"/>
          </p:nvPr>
        </p:nvSpPr>
        <p:spPr>
          <a:xfrm>
            <a:off x="4023995" y="2212340"/>
            <a:ext cx="4284345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64" name="Google Shape;264;p21"/>
          <p:cNvSpPr txBox="1"/>
          <p:nvPr>
            <p:ph type="title"/>
          </p:nvPr>
        </p:nvSpPr>
        <p:spPr>
          <a:xfrm>
            <a:off x="2508250" y="2644140"/>
            <a:ext cx="6911340" cy="1325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118177189_3302378846520227_4813084430757567697_n" id="265" name="Google Shape;265;p21"/>
          <p:cNvPicPr preferRelativeResize="0"/>
          <p:nvPr/>
        </p:nvPicPr>
        <p:blipFill rotWithShape="1">
          <a:blip r:embed="rId3">
            <a:alphaModFix/>
          </a:blip>
          <a:srcRect b="6109" l="4594" r="10211" t="7714"/>
          <a:stretch/>
        </p:blipFill>
        <p:spPr>
          <a:xfrm>
            <a:off x="0" y="0"/>
            <a:ext cx="12233910" cy="6923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18692" y="3161207"/>
            <a:ext cx="5924913" cy="4934722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6"/>
          <p:cNvSpPr txBox="1"/>
          <p:nvPr/>
        </p:nvSpPr>
        <p:spPr>
          <a:xfrm>
            <a:off x="3612290" y="2037822"/>
            <a:ext cx="5080318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8B47"/>
              </a:buClr>
              <a:buSzPts val="7000"/>
              <a:buFont typeface="Montserrat"/>
              <a:buNone/>
            </a:pPr>
            <a:r>
              <a:rPr b="1" lang="en-US" sz="7000">
                <a:solidFill>
                  <a:srgbClr val="0E8B47"/>
                </a:solidFill>
                <a:latin typeface="Montserrat"/>
                <a:ea typeface="Montserrat"/>
                <a:cs typeface="Montserrat"/>
                <a:sym typeface="Montserrat"/>
              </a:rPr>
              <a:t>DỰ ÁN TIÊU BIỂU</a:t>
            </a:r>
            <a:endParaRPr b="1" sz="7000">
              <a:solidFill>
                <a:srgbClr val="0E8B4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8"/>
          <p:cNvSpPr txBox="1"/>
          <p:nvPr>
            <p:ph idx="1" type="body"/>
          </p:nvPr>
        </p:nvSpPr>
        <p:spPr>
          <a:xfrm>
            <a:off x="906780" y="262890"/>
            <a:ext cx="5570220" cy="60579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2135"/>
              </a:spcAft>
              <a:buClr>
                <a:srgbClr val="14CD68"/>
              </a:buClr>
              <a:buSzPts val="1800"/>
              <a:buNone/>
            </a:pPr>
            <a:r>
              <a:rPr lang="en-US" sz="3000">
                <a:solidFill>
                  <a:srgbClr val="14CD6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MỘT SỐ DỰ ÁN TIÊU BIỂU</a:t>
            </a:r>
            <a:endParaRPr/>
          </a:p>
        </p:txBody>
      </p:sp>
      <p:sp>
        <p:nvSpPr>
          <p:cNvPr id="277" name="Google Shape;277;p28"/>
          <p:cNvSpPr/>
          <p:nvPr/>
        </p:nvSpPr>
        <p:spPr>
          <a:xfrm>
            <a:off x="-8255" y="413068"/>
            <a:ext cx="698500" cy="30480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8"/>
          <p:cNvSpPr txBox="1"/>
          <p:nvPr/>
        </p:nvSpPr>
        <p:spPr>
          <a:xfrm>
            <a:off x="232775" y="971975"/>
            <a:ext cx="2285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4CD68"/>
                </a:solidFill>
                <a:latin typeface="Montserrat"/>
                <a:ea typeface="Montserrat"/>
                <a:cs typeface="Montserrat"/>
                <a:sym typeface="Montserrat"/>
              </a:rPr>
              <a:t>6TH ELEMENT </a:t>
            </a:r>
            <a:r>
              <a:rPr b="1" lang="en-US" sz="260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368</a:t>
            </a:r>
            <a:r>
              <a:rPr b="1" lang="en-US" sz="1800">
                <a:solidFill>
                  <a:srgbClr val="14CD68"/>
                </a:solidFill>
                <a:latin typeface="Montserrat"/>
                <a:ea typeface="Montserrat"/>
                <a:cs typeface="Montserrat"/>
                <a:sym typeface="Montserrat"/>
              </a:rPr>
              <a:t> CĂN HỘ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9" name="Google Shape;279;p28"/>
          <p:cNvSpPr txBox="1"/>
          <p:nvPr/>
        </p:nvSpPr>
        <p:spPr>
          <a:xfrm>
            <a:off x="3806325" y="971975"/>
            <a:ext cx="3135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4CD68"/>
                </a:solidFill>
                <a:latin typeface="Montserrat"/>
                <a:ea typeface="Montserrat"/>
                <a:cs typeface="Montserrat"/>
                <a:sym typeface="Montserrat"/>
              </a:rPr>
              <a:t>IMPERIA SKY GARDEN  </a:t>
            </a:r>
            <a:r>
              <a:rPr b="1" lang="en-US" sz="260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464</a:t>
            </a:r>
            <a:r>
              <a:rPr b="1" lang="en-US" sz="1800">
                <a:solidFill>
                  <a:srgbClr val="14CD68"/>
                </a:solidFill>
                <a:latin typeface="Montserrat"/>
                <a:ea typeface="Montserrat"/>
                <a:cs typeface="Montserrat"/>
                <a:sym typeface="Montserrat"/>
              </a:rPr>
              <a:t> CĂN HỘ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0" name="Google Shape;28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995599"/>
            <a:ext cx="3484043" cy="261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8"/>
          <p:cNvPicPr preferRelativeResize="0"/>
          <p:nvPr/>
        </p:nvPicPr>
        <p:blipFill rotWithShape="1">
          <a:blip r:embed="rId4">
            <a:alphaModFix/>
          </a:blip>
          <a:srcRect b="0" l="4473" r="3384" t="0"/>
          <a:stretch/>
        </p:blipFill>
        <p:spPr>
          <a:xfrm>
            <a:off x="3955025" y="1995600"/>
            <a:ext cx="3727993" cy="261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8"/>
          <p:cNvSpPr txBox="1"/>
          <p:nvPr/>
        </p:nvSpPr>
        <p:spPr>
          <a:xfrm>
            <a:off x="8154003" y="884175"/>
            <a:ext cx="5381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4CD68"/>
                </a:solidFill>
                <a:latin typeface="Montserrat"/>
                <a:ea typeface="Montserrat"/>
                <a:cs typeface="Montserrat"/>
                <a:sym typeface="Montserrat"/>
              </a:rPr>
              <a:t>SÀI GÒN INTELA</a:t>
            </a:r>
            <a:endParaRPr b="1" sz="1800">
              <a:solidFill>
                <a:srgbClr val="14CD6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1068</a:t>
            </a:r>
            <a:r>
              <a:rPr b="1" lang="en-US" sz="1800">
                <a:solidFill>
                  <a:srgbClr val="14CD68"/>
                </a:solidFill>
                <a:latin typeface="Montserrat"/>
                <a:ea typeface="Montserrat"/>
                <a:cs typeface="Montserrat"/>
                <a:sym typeface="Montserrat"/>
              </a:rPr>
              <a:t> CĂN HỘ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3" name="Google Shape;283;p28"/>
          <p:cNvPicPr preferRelativeResize="0"/>
          <p:nvPr/>
        </p:nvPicPr>
        <p:blipFill rotWithShape="1">
          <a:blip r:embed="rId5">
            <a:alphaModFix/>
          </a:blip>
          <a:srcRect b="0" l="11279" r="4353" t="0"/>
          <a:stretch/>
        </p:blipFill>
        <p:spPr>
          <a:xfrm>
            <a:off x="8154000" y="1995600"/>
            <a:ext cx="4038000" cy="261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0"/>
          <p:cNvPicPr preferRelativeResize="0"/>
          <p:nvPr/>
        </p:nvPicPr>
        <p:blipFill rotWithShape="1">
          <a:blip r:embed="rId3">
            <a:alphaModFix/>
          </a:blip>
          <a:srcRect b="0" l="23823" r="7012" t="0"/>
          <a:stretch/>
        </p:blipFill>
        <p:spPr>
          <a:xfrm>
            <a:off x="6172835" y="1854835"/>
            <a:ext cx="5775960" cy="423354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0"/>
          <p:cNvSpPr txBox="1"/>
          <p:nvPr>
            <p:ph idx="1" type="body"/>
          </p:nvPr>
        </p:nvSpPr>
        <p:spPr>
          <a:xfrm>
            <a:off x="906780" y="262890"/>
            <a:ext cx="5570220" cy="60579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2135"/>
              </a:spcAft>
              <a:buClr>
                <a:srgbClr val="14CD68"/>
              </a:buClr>
              <a:buSzPts val="1800"/>
              <a:buNone/>
            </a:pPr>
            <a:r>
              <a:rPr lang="en-US" sz="3000">
                <a:solidFill>
                  <a:srgbClr val="14CD6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MỘT SỐ DỰ ÁN TIÊU BIỂU</a:t>
            </a:r>
            <a:endParaRPr/>
          </a:p>
        </p:txBody>
      </p:sp>
      <p:sp>
        <p:nvSpPr>
          <p:cNvPr id="290" name="Google Shape;290;p30"/>
          <p:cNvSpPr/>
          <p:nvPr/>
        </p:nvSpPr>
        <p:spPr>
          <a:xfrm>
            <a:off x="-8255" y="413068"/>
            <a:ext cx="698500" cy="30480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0"/>
          <p:cNvSpPr txBox="1"/>
          <p:nvPr/>
        </p:nvSpPr>
        <p:spPr>
          <a:xfrm>
            <a:off x="193675" y="965835"/>
            <a:ext cx="5568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4CD68"/>
                </a:solidFill>
                <a:latin typeface="Montserrat"/>
                <a:ea typeface="Montserrat"/>
                <a:cs typeface="Montserrat"/>
                <a:sym typeface="Montserrat"/>
              </a:rPr>
              <a:t>THE LIFE ASOKE HYPE CONDOMINIUM </a:t>
            </a:r>
            <a:endParaRPr b="1" sz="1800">
              <a:solidFill>
                <a:srgbClr val="14CD6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4CD68"/>
                </a:solidFill>
                <a:latin typeface="Montserrat"/>
                <a:ea typeface="Montserrat"/>
                <a:cs typeface="Montserrat"/>
                <a:sym typeface="Montserrat"/>
              </a:rPr>
              <a:t>THÁI LAN - </a:t>
            </a:r>
            <a:r>
              <a:rPr b="1" lang="en-US" sz="260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1253</a:t>
            </a:r>
            <a:r>
              <a:rPr b="1" lang="en-US" sz="1800">
                <a:solidFill>
                  <a:srgbClr val="14CD68"/>
                </a:solidFill>
                <a:latin typeface="Montserrat"/>
                <a:ea typeface="Montserrat"/>
                <a:cs typeface="Montserrat"/>
                <a:sym typeface="Montserrat"/>
              </a:rPr>
              <a:t> CĂN HỘ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2" name="Google Shape;292;p30"/>
          <p:cNvSpPr txBox="1"/>
          <p:nvPr/>
        </p:nvSpPr>
        <p:spPr>
          <a:xfrm>
            <a:off x="6172835" y="1242695"/>
            <a:ext cx="5568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4CD68"/>
                </a:solidFill>
                <a:latin typeface="Montserrat"/>
                <a:ea typeface="Montserrat"/>
                <a:cs typeface="Montserrat"/>
                <a:sym typeface="Montserrat"/>
              </a:rPr>
              <a:t>PELANO THÁI LAN - </a:t>
            </a:r>
            <a:r>
              <a:rPr b="1" lang="en-US" sz="260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30</a:t>
            </a:r>
            <a:r>
              <a:rPr b="1" lang="en-US" sz="1800">
                <a:solidFill>
                  <a:srgbClr val="14CD68"/>
                </a:solidFill>
                <a:latin typeface="Montserrat"/>
                <a:ea typeface="Montserrat"/>
                <a:cs typeface="Montserrat"/>
                <a:sym typeface="Montserrat"/>
              </a:rPr>
              <a:t> CĂN BIỆT THỰ PHỐ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3" name="Google Shape;293;p30"/>
          <p:cNvPicPr preferRelativeResize="0"/>
          <p:nvPr/>
        </p:nvPicPr>
        <p:blipFill rotWithShape="1">
          <a:blip r:embed="rId4">
            <a:alphaModFix/>
          </a:blip>
          <a:srcRect b="0" l="0" r="31038" t="0"/>
          <a:stretch/>
        </p:blipFill>
        <p:spPr>
          <a:xfrm>
            <a:off x="295275" y="1854835"/>
            <a:ext cx="5170805" cy="4291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2"/>
          <p:cNvSpPr txBox="1"/>
          <p:nvPr>
            <p:ph idx="1" type="subTitle"/>
          </p:nvPr>
        </p:nvSpPr>
        <p:spPr>
          <a:xfrm>
            <a:off x="4023995" y="2212340"/>
            <a:ext cx="4284345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99" name="Google Shape;299;p32"/>
          <p:cNvSpPr txBox="1"/>
          <p:nvPr>
            <p:ph type="title"/>
          </p:nvPr>
        </p:nvSpPr>
        <p:spPr>
          <a:xfrm>
            <a:off x="2508250" y="2644140"/>
            <a:ext cx="6911340" cy="1325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slide 2-02" id="300" name="Google Shape;30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5.googleusercontent.com/seXs9v7DNP6j5mvXpCLwS85zheRJui-S-po3Hm4Cnki3BqHuySU1iW0tM9UYKTqD6RFtOQ-CeFu4je1kuM430HwQ2OzF3PE39WnGPebWWcWDKJ36jTp8uyjrmOiOhHi7ez1KpLv6X0I" id="305" name="Google Shape;305;p33"/>
          <p:cNvPicPr preferRelativeResize="0"/>
          <p:nvPr/>
        </p:nvPicPr>
        <p:blipFill rotWithShape="1">
          <a:blip r:embed="rId3">
            <a:alphaModFix/>
          </a:blip>
          <a:srcRect b="1385" l="0" r="0" t="0"/>
          <a:stretch/>
        </p:blipFill>
        <p:spPr>
          <a:xfrm>
            <a:off x="0" y="-414338"/>
            <a:ext cx="12192000" cy="752951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3"/>
          <p:cNvSpPr/>
          <p:nvPr/>
        </p:nvSpPr>
        <p:spPr>
          <a:xfrm>
            <a:off x="533398" y="592277"/>
            <a:ext cx="11768139" cy="28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GIỚI THIỆU GIẢI PHÁP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KHÓA THÔNG MINH</a:t>
            </a: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LUVIT 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4"/>
          <p:cNvSpPr txBox="1"/>
          <p:nvPr>
            <p:ph idx="1" type="body"/>
          </p:nvPr>
        </p:nvSpPr>
        <p:spPr>
          <a:xfrm>
            <a:off x="690245" y="262573"/>
            <a:ext cx="11594783" cy="60579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CD68"/>
              </a:buClr>
              <a:buSzPts val="1800"/>
              <a:buNone/>
            </a:pPr>
            <a:r>
              <a:rPr lang="en-US" sz="3200">
                <a:solidFill>
                  <a:srgbClr val="14CD6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KHÓA THÔNG MINH LUVIT - MAKE IN VIETNAM</a:t>
            </a:r>
            <a:endParaRPr sz="3200">
              <a:solidFill>
                <a:srgbClr val="14CD6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CD68"/>
              </a:buClr>
              <a:buSzPts val="1800"/>
              <a:buNone/>
            </a:pPr>
            <a:r>
              <a:t/>
            </a:r>
            <a:endParaRPr sz="3200">
              <a:solidFill>
                <a:srgbClr val="14CD6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90000"/>
              </a:lnSpc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3000">
              <a:solidFill>
                <a:srgbClr val="14CD6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12" name="Google Shape;312;p34"/>
          <p:cNvSpPr/>
          <p:nvPr/>
        </p:nvSpPr>
        <p:spPr>
          <a:xfrm>
            <a:off x="-8255" y="413068"/>
            <a:ext cx="698500" cy="30480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4"/>
          <p:cNvSpPr/>
          <p:nvPr/>
        </p:nvSpPr>
        <p:spPr>
          <a:xfrm>
            <a:off x="690245" y="2021583"/>
            <a:ext cx="10668300" cy="33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Sản phẩm hợp tác giữa Lumi và Khóa Việt - Tiệp, </a:t>
            </a:r>
            <a:r>
              <a:rPr b="1"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chuyên gia số một</a:t>
            </a: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về khóa tại Việt Nam với </a:t>
            </a:r>
            <a:r>
              <a:rPr b="1"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47 năm kinh nghiệm</a:t>
            </a:r>
            <a:endParaRPr b="1"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Kết hợp giữa độ bền bỉ, chất lượng và công nghệ IoT dẫn đầu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Mang đến</a:t>
            </a:r>
            <a:r>
              <a:rPr b="1"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3 giá trị sống </a:t>
            </a: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bất cứ ai cũng muốn sở hữu</a:t>
            </a:r>
            <a:endParaRPr b="0" i="0" sz="2400" u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4.googleusercontent.com/EW3TiyPy_LGCyI0RcaYPE9FMqWveSkrFmBKyLhu2ZT3oL2tdx-NkfvhMjXyw_984qjCHwSi2DJFBzVCLoKzk9zDgiwpNAMXPdK51tlu0Okf6DtJ4232qJdy2cCGSNJ6qY-5OE4jSTm9C" id="318" name="Google Shape;31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5"/>
          <p:cNvSpPr/>
          <p:nvPr/>
        </p:nvSpPr>
        <p:spPr>
          <a:xfrm>
            <a:off x="474132" y="1284823"/>
            <a:ext cx="7552267" cy="4744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 ninh toàn diện</a:t>
            </a:r>
            <a:endParaRPr b="1" sz="3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Phát hiện tác động </a:t>
            </a:r>
            <a:r>
              <a:rPr b="1"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cạy khóa, phá khóa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loa báo động, tin nhắn cảnh báo gửi về điện thoại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 lần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nhập thẻ/mật khẩu sai: 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màn hình tự động khóa toàn bộ tính năng trong 5 ph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út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Mã số ảo: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chống nhìn trộm, tránh lộ mật khẩu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Mật khẩu dùng 1 lần: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giới hạn thời gian hiệu lực 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(tính năng đặc biệt khi kết nối HC)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5.googleusercontent.com/0DxEvkHcEC7Hp1ipwkNGkNYJFCpSf-NlN7vRwXYrWU84C3kFlelZhnG11dE_dD_XrGhlO7Tqr4mC4DVbYSGt9Ibm3UufCqHtnOM7tLJjM9a_aAHs-C7BSa8_cvHQX5bXxzwcGZ2rOEOc" id="324" name="Google Shape;32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6"/>
          <p:cNvSpPr/>
          <p:nvPr/>
        </p:nvSpPr>
        <p:spPr>
          <a:xfrm>
            <a:off x="931333" y="927707"/>
            <a:ext cx="5909734" cy="33188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Tối ưu tính tiện nghi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 chế độ mở khóa: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vân tay, thẻ từ, mật khẩu, chìa khóa cơ, smartphone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Lịch sử mở khóa trên app: 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kiểm soát an ninh từ bất kì đâu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Khóa trái bằng smartphone: tối đa tính riêng tư cho văn phòng, phòng riêng</a:t>
            </a:r>
            <a:endParaRPr b="0" i="0" sz="1800" u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"/>
          <p:cNvSpPr txBox="1"/>
          <p:nvPr>
            <p:ph idx="1" type="body"/>
          </p:nvPr>
        </p:nvSpPr>
        <p:spPr>
          <a:xfrm>
            <a:off x="906780" y="262890"/>
            <a:ext cx="5570220" cy="60579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2135"/>
              </a:spcAft>
              <a:buClr>
                <a:srgbClr val="14CD68"/>
              </a:buClr>
              <a:buSzPts val="1800"/>
              <a:buNone/>
            </a:pPr>
            <a:r>
              <a:rPr b="1" lang="en-US" sz="3000">
                <a:solidFill>
                  <a:srgbClr val="14CD6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NỘI DUNG CHÍNH</a:t>
            </a:r>
            <a:endParaRPr b="1" sz="3000">
              <a:solidFill>
                <a:srgbClr val="14CD6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-8255" y="413068"/>
            <a:ext cx="698500" cy="30480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8128000" y="3281680"/>
            <a:ext cx="3078163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baseline="-25000"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Khi ra ngoài đường</a:t>
            </a:r>
            <a:endParaRPr baseline="-25000"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"/>
          <p:cNvSpPr txBox="1"/>
          <p:nvPr/>
        </p:nvSpPr>
        <p:spPr>
          <a:xfrm>
            <a:off x="7670800" y="3733483"/>
            <a:ext cx="3992563" cy="593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aseline="-25000"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Nhưng bạn vẫn lo lắng không biết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aseline="-25000"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đã tắt hết các thiết bị chưa?</a:t>
            </a:r>
            <a:endParaRPr baseline="-25000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"/>
          <p:cNvSpPr txBox="1"/>
          <p:nvPr/>
        </p:nvSpPr>
        <p:spPr>
          <a:xfrm>
            <a:off x="906780" y="1952943"/>
            <a:ext cx="7221220" cy="3561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E8B47"/>
              </a:buClr>
              <a:buSzPts val="2000"/>
              <a:buFont typeface="Arial"/>
              <a:buNone/>
            </a:pPr>
            <a:r>
              <a:rPr b="1" lang="en-US" sz="2000">
                <a:solidFill>
                  <a:srgbClr val="0E8B47"/>
                </a:solidFill>
                <a:latin typeface="Montserrat"/>
                <a:ea typeface="Montserrat"/>
                <a:cs typeface="Montserrat"/>
                <a:sym typeface="Montserrat"/>
              </a:rPr>
              <a:t>1. VẤN ĐỀ THƯỜNG GẶP VỚI NHÀ TRUYỀN THỐNG</a:t>
            </a:r>
            <a:endParaRPr b="1" sz="2000">
              <a:solidFill>
                <a:srgbClr val="0E8B4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Clr>
                <a:srgbClr val="0E8B47"/>
              </a:buClr>
              <a:buSzPts val="2000"/>
              <a:buFont typeface="Arial"/>
              <a:buNone/>
            </a:pPr>
            <a:r>
              <a:rPr b="1" lang="en-US" sz="2000">
                <a:solidFill>
                  <a:srgbClr val="0E8B47"/>
                </a:solidFill>
                <a:latin typeface="Montserrat"/>
                <a:ea typeface="Montserrat"/>
                <a:cs typeface="Montserrat"/>
                <a:sym typeface="Montserrat"/>
              </a:rPr>
              <a:t>2. GIẢI PHÁP NHÀ THÔNG MINH LUMI</a:t>
            </a:r>
            <a:endParaRPr b="1" sz="2000">
              <a:solidFill>
                <a:srgbClr val="0E8B4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rgbClr val="0E8B4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Clr>
                <a:srgbClr val="0E8B47"/>
              </a:buClr>
              <a:buSzPts val="2000"/>
              <a:buFont typeface="Arial"/>
              <a:buNone/>
            </a:pPr>
            <a:r>
              <a:rPr b="1" lang="en-US" sz="2000">
                <a:solidFill>
                  <a:srgbClr val="0E8B47"/>
                </a:solidFill>
                <a:latin typeface="Montserrat"/>
                <a:ea typeface="Montserrat"/>
                <a:cs typeface="Montserrat"/>
                <a:sym typeface="Montserrat"/>
              </a:rPr>
              <a:t>3. LỢI ÍCH &amp; GIÁ TRỊ</a:t>
            </a:r>
            <a:endParaRPr b="1" sz="2000">
              <a:solidFill>
                <a:srgbClr val="0E8B4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rgbClr val="0E8B4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Clr>
                <a:srgbClr val="0E8B47"/>
              </a:buClr>
              <a:buSzPts val="2000"/>
              <a:buFont typeface="Arial"/>
              <a:buNone/>
            </a:pPr>
            <a:r>
              <a:rPr b="1" lang="en-US" sz="2000">
                <a:solidFill>
                  <a:srgbClr val="0E8B47"/>
                </a:solidFill>
                <a:latin typeface="Montserrat"/>
                <a:ea typeface="Montserrat"/>
                <a:cs typeface="Montserrat"/>
                <a:sym typeface="Montserrat"/>
              </a:rPr>
              <a:t>4. DỰ ÁN TIÊU BIỂU</a:t>
            </a:r>
            <a:endParaRPr b="1" sz="2000">
              <a:solidFill>
                <a:srgbClr val="0E8B4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rgbClr val="0E8B4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Clr>
                <a:srgbClr val="0E8B47"/>
              </a:buClr>
              <a:buSzPts val="2000"/>
              <a:buFont typeface="Arial"/>
              <a:buNone/>
            </a:pPr>
            <a:r>
              <a:rPr b="1" lang="en-US" sz="2000">
                <a:solidFill>
                  <a:srgbClr val="0E8B47"/>
                </a:solidFill>
                <a:latin typeface="Montserrat"/>
                <a:ea typeface="Montserrat"/>
                <a:cs typeface="Montserrat"/>
                <a:sym typeface="Montserrat"/>
              </a:rPr>
              <a:t>5. SẢN PHẨM MỚI: KHÓA THÔNG MINH LUVIT</a:t>
            </a:r>
            <a:endParaRPr b="1" sz="2000">
              <a:solidFill>
                <a:srgbClr val="0E8B4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4.googleusercontent.com/Xi9GMeszetViU6rqu2mV_-_5F8E4Zccw0i9P7PCJiMUV0SF96JmND4RJ4RE2M7pp5FXf25emuyR__ZZ8wn7sKj82YD1p9UOhnb1zLWYGCP2meHskYZ1eO-VRljd8yY-DAZX13nnR5RCZ" id="330" name="Google Shape;330;p37"/>
          <p:cNvPicPr preferRelativeResize="0"/>
          <p:nvPr/>
        </p:nvPicPr>
        <p:blipFill rotWithShape="1">
          <a:blip r:embed="rId3">
            <a:alphaModFix/>
          </a:blip>
          <a:srcRect b="1837" l="0" r="0" t="9906"/>
          <a:stretch/>
        </p:blipFill>
        <p:spPr>
          <a:xfrm>
            <a:off x="-1" y="-109728"/>
            <a:ext cx="12192001" cy="716889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7"/>
          <p:cNvSpPr/>
          <p:nvPr/>
        </p:nvSpPr>
        <p:spPr>
          <a:xfrm>
            <a:off x="4961467" y="881701"/>
            <a:ext cx="6468533" cy="51860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Thiết kế thời thượng,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140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chất liệu bền bỉ</a:t>
            </a:r>
            <a:endParaRPr b="1" sz="4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just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 dòng khóa cho 2 chất liệu cửa: </a:t>
            </a:r>
            <a:r>
              <a:rPr b="1"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cửa gỗ, cửa nhôm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 màu sắc sang trọng: 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đen, bạc, champagne 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Ốp khóa: đúc từ hợp kim nhôm nguyên khối, 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chống xước, chống va đập tối đa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Hộp khóa: chất liệu inox 304 chống gỉ, </a:t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chịu nhiệt lượng cao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ia slide-03" id="336" name="Google Shape;33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8"/>
          <p:cNvSpPr txBox="1"/>
          <p:nvPr>
            <p:ph type="title"/>
          </p:nvPr>
        </p:nvSpPr>
        <p:spPr>
          <a:xfrm>
            <a:off x="2441893" y="3025140"/>
            <a:ext cx="7096125" cy="1195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CD68"/>
              </a:buClr>
              <a:buSzPts val="7200"/>
              <a:buFont typeface="Montserrat SemiBold"/>
              <a:buNone/>
            </a:pPr>
            <a:r>
              <a:rPr lang="en-US" sz="7200">
                <a:solidFill>
                  <a:srgbClr val="14CD6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THANK YOU</a:t>
            </a:r>
            <a:endParaRPr/>
          </a:p>
        </p:txBody>
      </p:sp>
      <p:pic>
        <p:nvPicPr>
          <p:cNvPr descr="Lumi - Logo 2020-01" id="338" name="Google Shape;338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09160" y="834390"/>
            <a:ext cx="2561590" cy="128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0233" y="1205864"/>
            <a:ext cx="6711705" cy="502094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"/>
          <p:cNvSpPr/>
          <p:nvPr/>
        </p:nvSpPr>
        <p:spPr>
          <a:xfrm rot="-5400000">
            <a:off x="-19075" y="1471325"/>
            <a:ext cx="5073600" cy="4490100"/>
          </a:xfrm>
          <a:prstGeom prst="wedgeRectCallout">
            <a:avLst>
              <a:gd fmla="val -1078" name="adj1"/>
              <a:gd fmla="val 89103" name="adj2"/>
            </a:avLst>
          </a:prstGeom>
          <a:solidFill>
            <a:schemeClr val="lt1"/>
          </a:solidFill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3"/>
          <p:cNvSpPr txBox="1"/>
          <p:nvPr>
            <p:ph idx="1" type="body"/>
          </p:nvPr>
        </p:nvSpPr>
        <p:spPr>
          <a:xfrm>
            <a:off x="906780" y="262890"/>
            <a:ext cx="10499090" cy="60579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2135"/>
              </a:spcAft>
              <a:buClr>
                <a:srgbClr val="14CD68"/>
              </a:buClr>
              <a:buSzPts val="1800"/>
              <a:buNone/>
            </a:pPr>
            <a:r>
              <a:rPr lang="en-US" sz="3000">
                <a:solidFill>
                  <a:srgbClr val="14CD6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NHỮNG RẮC RỐI VỚI NHÀ TRUYỀN THỐNG</a:t>
            </a:r>
            <a:endParaRPr sz="3000">
              <a:solidFill>
                <a:srgbClr val="14CD6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8" name="Google Shape;188;p3"/>
          <p:cNvSpPr/>
          <p:nvPr/>
        </p:nvSpPr>
        <p:spPr>
          <a:xfrm>
            <a:off x="-8255" y="413068"/>
            <a:ext cx="698500" cy="30480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3"/>
          <p:cNvSpPr txBox="1"/>
          <p:nvPr/>
        </p:nvSpPr>
        <p:spPr>
          <a:xfrm>
            <a:off x="272675" y="1205875"/>
            <a:ext cx="4490100" cy="45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Bình nóng lạnh có đang bật không?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Quên chìa khóa, quên mật khẩu vào nhà?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Không biết đã đóng cổng chưa?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Làm sao để kiểm soát an ninh khi vắng nhà?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Đèn trong nhà đã tắt hết chưa?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Bảng công tắc nhiều nút rắc rối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Quá nhiều loại điều khiển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p3"/>
          <p:cNvSpPr txBox="1"/>
          <p:nvPr/>
        </p:nvSpPr>
        <p:spPr>
          <a:xfrm>
            <a:off x="8275400" y="5206500"/>
            <a:ext cx="32544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Các gia chủ có không ít băn khoăn</a:t>
            </a:r>
            <a:endParaRPr baseline="-25000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"/>
          <p:cNvSpPr txBox="1"/>
          <p:nvPr>
            <p:ph idx="1" type="body"/>
          </p:nvPr>
        </p:nvSpPr>
        <p:spPr>
          <a:xfrm>
            <a:off x="906779" y="262890"/>
            <a:ext cx="8909367" cy="60579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2135"/>
              </a:spcAft>
              <a:buClr>
                <a:srgbClr val="14CD68"/>
              </a:buClr>
              <a:buSzPts val="1800"/>
              <a:buNone/>
            </a:pPr>
            <a:r>
              <a:rPr lang="en-US" sz="3000">
                <a:solidFill>
                  <a:srgbClr val="14CD6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NHÀ THÔNG MINH LUMI - ALL IN ONE</a:t>
            </a:r>
            <a:endParaRPr/>
          </a:p>
        </p:txBody>
      </p:sp>
      <p:sp>
        <p:nvSpPr>
          <p:cNvPr id="196" name="Google Shape;196;p4"/>
          <p:cNvSpPr/>
          <p:nvPr/>
        </p:nvSpPr>
        <p:spPr>
          <a:xfrm>
            <a:off x="-8255" y="413068"/>
            <a:ext cx="698500" cy="30480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4"/>
          <p:cNvSpPr txBox="1"/>
          <p:nvPr/>
        </p:nvSpPr>
        <p:spPr>
          <a:xfrm>
            <a:off x="8128000" y="3281680"/>
            <a:ext cx="3078163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baseline="-25000" lang="en-US"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Khi ra ngoài đường</a:t>
            </a:r>
            <a:endParaRPr baseline="-25000"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4"/>
          <p:cNvSpPr txBox="1"/>
          <p:nvPr/>
        </p:nvSpPr>
        <p:spPr>
          <a:xfrm>
            <a:off x="7670800" y="3733483"/>
            <a:ext cx="3992563" cy="593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aseline="-25000"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Nhưng bạn vẫn lo lắng không biết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aseline="-25000"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đã tắt hết các thiết bị chưa?</a:t>
            </a:r>
            <a:endParaRPr baseline="-25000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5285" y="899795"/>
            <a:ext cx="7295515" cy="547179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4"/>
          <p:cNvSpPr txBox="1"/>
          <p:nvPr/>
        </p:nvSpPr>
        <p:spPr>
          <a:xfrm>
            <a:off x="7997575" y="2376100"/>
            <a:ext cx="4123800" cy="3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Montserrat"/>
              <a:buChar char="●"/>
            </a:pPr>
            <a:r>
              <a:rPr b="1" lang="en-US" sz="200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Điều khiển nhiều thiết bị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Montserrat"/>
              <a:buChar char="●"/>
            </a:pPr>
            <a:r>
              <a:rPr b="1" lang="en-US" sz="200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Hẹn giờ tự động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Montserrat"/>
              <a:buChar char="●"/>
            </a:pPr>
            <a:r>
              <a:rPr b="1" lang="en-US" sz="200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Giám sát được trạng thái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Montserrat"/>
              <a:buChar char="●"/>
            </a:pPr>
            <a:r>
              <a:rPr b="1" lang="en-US" sz="200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Mọi lúc mọi nơi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4"/>
          <p:cNvSpPr txBox="1"/>
          <p:nvPr/>
        </p:nvSpPr>
        <p:spPr>
          <a:xfrm>
            <a:off x="8616315" y="640080"/>
            <a:ext cx="457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4CD68"/>
              </a:buClr>
              <a:buSzPts val="3000"/>
              <a:buFont typeface="Arial"/>
              <a:buNone/>
            </a:pPr>
            <a:r>
              <a:rPr b="1" lang="en-US" sz="3000">
                <a:solidFill>
                  <a:srgbClr val="14CD68"/>
                </a:solidFill>
                <a:latin typeface="Montserrat"/>
                <a:ea typeface="Montserrat"/>
                <a:cs typeface="Montserrat"/>
                <a:sym typeface="Montserrat"/>
              </a:rPr>
              <a:t>Một điều khiển</a:t>
            </a:r>
            <a:endParaRPr sz="3000">
              <a:solidFill>
                <a:srgbClr val="32AF4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sz="3000">
              <a:solidFill>
                <a:srgbClr val="32AF4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4"/>
          <p:cNvSpPr txBox="1"/>
          <p:nvPr/>
        </p:nvSpPr>
        <p:spPr>
          <a:xfrm>
            <a:off x="9816147" y="1097280"/>
            <a:ext cx="2172335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000"/>
              <a:buFont typeface="Arial"/>
              <a:buNone/>
            </a:pPr>
            <a:r>
              <a:rPr b="1" lang="en-US" sz="300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duy nhất</a:t>
            </a:r>
            <a:endParaRPr b="1" sz="3000"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1 Minh Nguyet\OneDrive\3 Lumi\2021\4.6 Slide 5 giai phap\SMH-07.jpgSMH-07" id="207" name="Google Shape;20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857" y="0"/>
            <a:ext cx="12191365" cy="685927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5"/>
          <p:cNvSpPr/>
          <p:nvPr/>
        </p:nvSpPr>
        <p:spPr>
          <a:xfrm>
            <a:off x="-2540" y="0"/>
            <a:ext cx="8829675" cy="3073400"/>
          </a:xfrm>
          <a:prstGeom prst="rect">
            <a:avLst/>
          </a:prstGeom>
          <a:gradFill>
            <a:gsLst>
              <a:gs pos="0">
                <a:srgbClr val="18AF6C">
                  <a:alpha val="0"/>
                </a:srgbClr>
              </a:gs>
              <a:gs pos="48000">
                <a:srgbClr val="18AF6C">
                  <a:alpha val="0"/>
                </a:srgbClr>
              </a:gs>
              <a:gs pos="100000">
                <a:srgbClr val="1DAE6B"/>
              </a:gs>
            </a:gsLst>
            <a:lin ang="15960000" scaled="0"/>
          </a:gradFill>
          <a:ln>
            <a:noFill/>
          </a:ln>
          <a:effectLst>
            <a:outerShdw blurRad="50800" rotWithShape="0" algn="ctr" dir="5400000" dist="50800">
              <a:srgbClr val="000000">
                <a:alpha val="0"/>
              </a:srgbClr>
            </a:outerShdw>
          </a:effectLst>
        </p:spPr>
        <p:txBody>
          <a:bodyPr anchorCtr="0" anchor="ctr" bIns="136525" lIns="269875" spcFirstLastPara="1" rIns="269875" wrap="square" tIns="1365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5"/>
          <p:cNvSpPr/>
          <p:nvPr/>
        </p:nvSpPr>
        <p:spPr>
          <a:xfrm rot="10800000">
            <a:off x="-2425" y="3269775"/>
            <a:ext cx="8830200" cy="3589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0C0C0C"/>
              </a:gs>
            </a:gsLst>
            <a:lin ang="16619999" scaled="0"/>
          </a:gradFill>
          <a:ln>
            <a:noFill/>
          </a:ln>
          <a:effectLst>
            <a:outerShdw blurRad="50800" rotWithShape="0" algn="ctr" dir="3540000" dist="50800">
              <a:srgbClr val="000000">
                <a:alpha val="0"/>
              </a:srgbClr>
            </a:outerShdw>
          </a:effectLst>
        </p:spPr>
        <p:txBody>
          <a:bodyPr anchorCtr="0" anchor="ctr" bIns="136525" lIns="269875" spcFirstLastPara="1" rIns="269875" wrap="square" tIns="1365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5"/>
          <p:cNvSpPr txBox="1"/>
          <p:nvPr/>
        </p:nvSpPr>
        <p:spPr>
          <a:xfrm>
            <a:off x="361875" y="4852375"/>
            <a:ext cx="8694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8AF6C"/>
              </a:buClr>
              <a:buSzPts val="1800"/>
              <a:buFont typeface="Arial"/>
              <a:buNone/>
            </a:pPr>
            <a:r>
              <a:rPr b="1" lang="en-US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Mang lại tiện nghi vượt trội cho gia đình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8AF6C"/>
              </a:buClr>
              <a:buSzPts val="1800"/>
              <a:buFont typeface="Arial"/>
              <a:buNone/>
            </a:pPr>
            <a:r>
              <a:rPr b="1" lang="en-US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Điều khiển các thiết bị qua Smartphone hoặc Giọng nói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6"/>
          <p:cNvSpPr txBox="1"/>
          <p:nvPr>
            <p:ph type="title"/>
          </p:nvPr>
        </p:nvSpPr>
        <p:spPr>
          <a:xfrm>
            <a:off x="1854518" y="3491690"/>
            <a:ext cx="39318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SemiBold"/>
              <a:buNone/>
            </a:pPr>
            <a:r>
              <a:rPr b="1"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Đảm bảo an ninh, an toàn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6"/>
          <p:cNvSpPr txBox="1"/>
          <p:nvPr>
            <p:ph idx="4294967295" type="subTitle"/>
          </p:nvPr>
        </p:nvSpPr>
        <p:spPr>
          <a:xfrm>
            <a:off x="1610995" y="4061460"/>
            <a:ext cx="4418965" cy="5873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Ngôi nhà được đảm bảo an ninh, </a:t>
            </a:r>
            <a:endParaRPr b="0" i="0" sz="18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 toàn mọi lúc, mọi nơi</a:t>
            </a:r>
            <a:endParaRPr b="0" i="0" sz="18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7" name="Google Shape;217;p16"/>
          <p:cNvSpPr txBox="1"/>
          <p:nvPr/>
        </p:nvSpPr>
        <p:spPr>
          <a:xfrm>
            <a:off x="4084442" y="2291764"/>
            <a:ext cx="3710005" cy="457200"/>
          </a:xfrm>
          <a:prstGeom prst="rect">
            <a:avLst/>
          </a:prstGeom>
          <a:noFill/>
          <a:ln>
            <a:noFill/>
          </a:ln>
          <a:effectLst>
            <a:outerShdw rotWithShape="0" algn="bl" dir="3120000" dist="285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rona One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Trải nghiệm cuộc sống tiện nghi, hiện đại</a:t>
            </a:r>
            <a:endParaRPr b="1" i="0" sz="2000" u="none" cap="none" strike="noStrik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rona One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18" name="Google Shape;218;p16"/>
          <p:cNvSpPr txBox="1"/>
          <p:nvPr/>
        </p:nvSpPr>
        <p:spPr>
          <a:xfrm>
            <a:off x="3832242" y="1308250"/>
            <a:ext cx="42144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Tự do, thoải mái, tận hưởng những khoảnh khắc vui vẻ, thú vị</a:t>
            </a:r>
            <a:endParaRPr b="0" i="0" sz="18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9" name="Google Shape;219;p16"/>
          <p:cNvSpPr txBox="1"/>
          <p:nvPr/>
        </p:nvSpPr>
        <p:spPr>
          <a:xfrm>
            <a:off x="6331008" y="3447634"/>
            <a:ext cx="4321233" cy="667500"/>
          </a:xfrm>
          <a:prstGeom prst="rect">
            <a:avLst/>
          </a:prstGeom>
          <a:noFill/>
          <a:ln>
            <a:noFill/>
          </a:ln>
          <a:effectLst>
            <a:outerShdw rotWithShape="0" algn="bl" dir="3120000" dist="285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rona One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Sở hữu sản phẩm chất lượng, sang trọng</a:t>
            </a:r>
            <a:endParaRPr b="1" i="0" sz="2000" u="none" cap="none" strike="noStrik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20" name="Google Shape;220;p16"/>
          <p:cNvSpPr txBox="1"/>
          <p:nvPr/>
        </p:nvSpPr>
        <p:spPr>
          <a:xfrm>
            <a:off x="6076158" y="4081897"/>
            <a:ext cx="5288133" cy="5873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Sản phẩm được thiết kế sang trọng, </a:t>
            </a:r>
            <a:endParaRPr b="0" i="0" sz="18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tinh tế tạo nên sự đẳng cấp cho ngôi nhà</a:t>
            </a:r>
            <a:endParaRPr b="0" i="0" sz="18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221" name="Google Shape;221;p16"/>
          <p:cNvCxnSpPr/>
          <p:nvPr/>
        </p:nvCxnSpPr>
        <p:spPr>
          <a:xfrm>
            <a:off x="3849035" y="3030142"/>
            <a:ext cx="19611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2" name="Google Shape;222;p16"/>
          <p:cNvCxnSpPr/>
          <p:nvPr/>
        </p:nvCxnSpPr>
        <p:spPr>
          <a:xfrm>
            <a:off x="6381865" y="3030142"/>
            <a:ext cx="19611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3" name="Google Shape;223;p16"/>
          <p:cNvSpPr/>
          <p:nvPr/>
        </p:nvSpPr>
        <p:spPr>
          <a:xfrm>
            <a:off x="3366584" y="2696392"/>
            <a:ext cx="667500" cy="667500"/>
          </a:xfrm>
          <a:prstGeom prst="ellipse">
            <a:avLst/>
          </a:prstGeom>
          <a:solidFill>
            <a:srgbClr val="18AF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6"/>
          <p:cNvSpPr/>
          <p:nvPr/>
        </p:nvSpPr>
        <p:spPr>
          <a:xfrm>
            <a:off x="5762234" y="2696392"/>
            <a:ext cx="667500" cy="667500"/>
          </a:xfrm>
          <a:prstGeom prst="ellipse">
            <a:avLst/>
          </a:prstGeom>
          <a:solidFill>
            <a:srgbClr val="18AF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6"/>
          <p:cNvSpPr/>
          <p:nvPr/>
        </p:nvSpPr>
        <p:spPr>
          <a:xfrm>
            <a:off x="8157875" y="2696392"/>
            <a:ext cx="667500" cy="667500"/>
          </a:xfrm>
          <a:prstGeom prst="ellipse">
            <a:avLst/>
          </a:prstGeom>
          <a:solidFill>
            <a:srgbClr val="18AF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6"/>
          <p:cNvSpPr txBox="1"/>
          <p:nvPr/>
        </p:nvSpPr>
        <p:spPr>
          <a:xfrm>
            <a:off x="3471725" y="2801535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rotWithShape="0" algn="bl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rona One"/>
              <a:buNone/>
            </a:pPr>
            <a:r>
              <a:rPr b="1" i="0" lang="en-US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27" name="Google Shape;227;p16"/>
          <p:cNvSpPr txBox="1"/>
          <p:nvPr/>
        </p:nvSpPr>
        <p:spPr>
          <a:xfrm>
            <a:off x="5867375" y="2801535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rotWithShape="0" algn="bl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rona One"/>
              <a:buNone/>
            </a:pPr>
            <a:r>
              <a:rPr b="1" i="0" lang="en-US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228" name="Google Shape;228;p16"/>
          <p:cNvSpPr txBox="1"/>
          <p:nvPr/>
        </p:nvSpPr>
        <p:spPr>
          <a:xfrm>
            <a:off x="8263025" y="2801535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rotWithShape="0" algn="bl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rona One"/>
              <a:buNone/>
            </a:pPr>
            <a:r>
              <a:rPr b="1" i="0" lang="en-US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229" name="Google Shape;229;p16"/>
          <p:cNvSpPr txBox="1"/>
          <p:nvPr/>
        </p:nvSpPr>
        <p:spPr>
          <a:xfrm>
            <a:off x="1090415" y="550930"/>
            <a:ext cx="8596510" cy="576000"/>
          </a:xfrm>
          <a:prstGeom prst="rect">
            <a:avLst/>
          </a:prstGeom>
          <a:noFill/>
          <a:ln>
            <a:noFill/>
          </a:ln>
          <a:effectLst>
            <a:outerShdw rotWithShape="0" algn="bl" dir="3120000" dist="28575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rona One"/>
              <a:buNone/>
            </a:pPr>
            <a:r>
              <a:rPr b="1" i="0" lang="en-US" sz="3000" u="none" cap="none" strike="noStrike">
                <a:solidFill>
                  <a:srgbClr val="14CD68"/>
                </a:solidFill>
                <a:latin typeface="Montserrat"/>
                <a:ea typeface="Montserrat"/>
                <a:cs typeface="Montserrat"/>
                <a:sym typeface="Montserrat"/>
              </a:rPr>
              <a:t>03 Lợi ích lớn nhất đối với Khách hàng</a:t>
            </a:r>
            <a:endParaRPr b="1" i="0" sz="3000" u="none" cap="none" strike="noStrike">
              <a:solidFill>
                <a:srgbClr val="14CD6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18692" y="3161207"/>
            <a:ext cx="5924913" cy="493472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7"/>
          <p:cNvSpPr txBox="1"/>
          <p:nvPr/>
        </p:nvSpPr>
        <p:spPr>
          <a:xfrm>
            <a:off x="667600" y="1393200"/>
            <a:ext cx="11106300" cy="30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8000"/>
              <a:buFont typeface="Montserrat Light"/>
              <a:buNone/>
            </a:pPr>
            <a:r>
              <a:rPr lang="en-US" sz="8000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Những lý do để</a:t>
            </a:r>
            <a:r>
              <a:rPr lang="en-US" sz="8000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chọn</a:t>
            </a:r>
            <a:r>
              <a:rPr lang="en-US" sz="10000">
                <a:solidFill>
                  <a:srgbClr val="1DAE6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AE6B"/>
              </a:buClr>
              <a:buSzPts val="6000"/>
              <a:buFont typeface="Montserrat"/>
              <a:buNone/>
            </a:pPr>
            <a:r>
              <a:rPr b="1" lang="en-US" sz="8000">
                <a:solidFill>
                  <a:srgbClr val="1DAE6B"/>
                </a:solidFill>
                <a:latin typeface="Montserrat"/>
                <a:ea typeface="Montserrat"/>
                <a:cs typeface="Montserrat"/>
                <a:sym typeface="Montserrat"/>
              </a:rPr>
              <a:t>LUMI</a:t>
            </a:r>
            <a:endParaRPr sz="3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9578" l="0" r="0" t="33634"/>
          <a:stretch/>
        </p:blipFill>
        <p:spPr>
          <a:xfrm>
            <a:off x="464820" y="2118995"/>
            <a:ext cx="11262360" cy="399034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8"/>
          <p:cNvSpPr txBox="1"/>
          <p:nvPr/>
        </p:nvSpPr>
        <p:spPr>
          <a:xfrm>
            <a:off x="2465705" y="152400"/>
            <a:ext cx="7260590" cy="19665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2AF4B"/>
              </a:buClr>
              <a:buSzPts val="3600"/>
              <a:buFont typeface="Montserrat Medium"/>
              <a:buNone/>
            </a:pPr>
            <a:r>
              <a:rPr b="1" i="0" lang="en-US" sz="3600" u="none" cap="none" strike="noStrike">
                <a:solidFill>
                  <a:srgbClr val="32AF4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CHẤT LƯỢNG</a:t>
            </a:r>
            <a:endParaRPr b="1" i="0" sz="3600" u="none" cap="none" strike="noStrike">
              <a:solidFill>
                <a:srgbClr val="32AF4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Montserrat Medium"/>
              <a:buNone/>
            </a:pPr>
            <a:r>
              <a:rPr b="0" i="0" lang="en-US" sz="3600" u="none" cap="none" strike="noStrike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VẤN ĐỀ </a:t>
            </a:r>
            <a:r>
              <a:rPr b="1" i="0" lang="en-US" sz="3600" u="none" cap="none" strike="noStrike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SỐNG CÒN</a:t>
            </a:r>
            <a:endParaRPr b="1" i="0" sz="3600" u="none" cap="none" strike="noStrike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4305" y="536705"/>
            <a:ext cx="3370580" cy="476186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9"/>
          <p:cNvSpPr txBox="1"/>
          <p:nvPr/>
        </p:nvSpPr>
        <p:spPr>
          <a:xfrm>
            <a:off x="1396896" y="5664450"/>
            <a:ext cx="360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32AF4B"/>
                </a:solidFill>
                <a:latin typeface="Montserrat"/>
                <a:ea typeface="Montserrat"/>
                <a:cs typeface="Montserrat"/>
                <a:sym typeface="Montserrat"/>
              </a:rPr>
              <a:t>Chứng nhận </a:t>
            </a:r>
            <a:r>
              <a:rPr b="1" lang="en-US" sz="2000">
                <a:solidFill>
                  <a:srgbClr val="F8921A"/>
                </a:solidFill>
                <a:latin typeface="Montserrat"/>
                <a:ea typeface="Montserrat"/>
                <a:cs typeface="Montserrat"/>
                <a:sym typeface="Montserrat"/>
              </a:rPr>
              <a:t>Quacert</a:t>
            </a:r>
            <a:endParaRPr b="1" sz="2000">
              <a:solidFill>
                <a:srgbClr val="F8921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8" name="Google Shape;24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3513" y="483225"/>
            <a:ext cx="3785826" cy="486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9"/>
          <p:cNvSpPr txBox="1"/>
          <p:nvPr/>
        </p:nvSpPr>
        <p:spPr>
          <a:xfrm>
            <a:off x="5728875" y="5589150"/>
            <a:ext cx="4775100" cy="5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Chứng chỉ chất lượng </a:t>
            </a:r>
            <a:r>
              <a:rPr b="1" lang="en-US" sz="2000">
                <a:solidFill>
                  <a:srgbClr val="F8921A"/>
                </a:solidFill>
                <a:latin typeface="Montserrat"/>
                <a:ea typeface="Montserrat"/>
                <a:cs typeface="Montserrat"/>
                <a:sym typeface="Montserrat"/>
              </a:rPr>
              <a:t>CE</a:t>
            </a:r>
            <a:endParaRPr b="1" sz="2000">
              <a:solidFill>
                <a:srgbClr val="F8921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2020-11-19T02:18:00Z</dcterms:created>
  <dc:creator>HB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1033-11.2.0.10351</vt:lpwstr>
  </property>
  <property fmtid="{D5CDD505-2E9C-101B-9397-08002B2CF9AE}" pid="3" name="ICV">
    <vt:lpwstr>C1F5E02F39D74DCAA0446B59C1B764DE</vt:lpwstr>
  </property>
</Properties>
</file>