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2626" r:id="rId2"/>
    <p:sldId id="2641" r:id="rId3"/>
    <p:sldId id="2631" r:id="rId4"/>
    <p:sldId id="2632" r:id="rId5"/>
    <p:sldId id="2636" r:id="rId6"/>
    <p:sldId id="2633" r:id="rId7"/>
    <p:sldId id="2642" r:id="rId8"/>
    <p:sldId id="2635" r:id="rId9"/>
    <p:sldId id="2630" r:id="rId10"/>
    <p:sldId id="2637" r:id="rId11"/>
    <p:sldId id="2638" r:id="rId12"/>
    <p:sldId id="2639" r:id="rId13"/>
  </p:sldIdLst>
  <p:sldSz cx="17281525" cy="864076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2" userDrawn="1">
          <p15:clr>
            <a:srgbClr val="A4A3A4"/>
          </p15:clr>
        </p15:guide>
        <p15:guide id="2" pos="54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38"/>
    <a:srgbClr val="069F4C"/>
    <a:srgbClr val="1A682E"/>
    <a:srgbClr val="FF8F8F"/>
    <a:srgbClr val="760000"/>
    <a:srgbClr val="E6E6E6"/>
    <a:srgbClr val="683B19"/>
    <a:srgbClr val="693B19"/>
    <a:srgbClr val="44546A"/>
    <a:srgbClr val="4D5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 showGuides="1">
      <p:cViewPr varScale="1">
        <p:scale>
          <a:sx n="55" d="100"/>
          <a:sy n="55" d="100"/>
        </p:scale>
        <p:origin x="468" y="42"/>
      </p:cViewPr>
      <p:guideLst>
        <p:guide orient="horz" pos="2722"/>
        <p:guide pos="54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EBE9D31-8BB4-4AA9-8C26-C446D99F481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00150"/>
            <a:ext cx="6480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EC20C00-3178-4712-BEB4-AA750BE05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1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02527" rtl="0" eaLnBrk="1" latinLnBrk="0" hangingPunct="1">
      <a:defRPr sz="1578" kern="1200">
        <a:solidFill>
          <a:schemeClr val="tx1"/>
        </a:solidFill>
        <a:latin typeface="+mn-lt"/>
        <a:ea typeface="+mn-ea"/>
        <a:cs typeface="+mn-cs"/>
      </a:defRPr>
    </a:lvl1pPr>
    <a:lvl2pPr marL="601264" algn="l" defTabSz="1202527" rtl="0" eaLnBrk="1" latinLnBrk="0" hangingPunct="1">
      <a:defRPr sz="1578" kern="1200">
        <a:solidFill>
          <a:schemeClr val="tx1"/>
        </a:solidFill>
        <a:latin typeface="+mn-lt"/>
        <a:ea typeface="+mn-ea"/>
        <a:cs typeface="+mn-cs"/>
      </a:defRPr>
    </a:lvl2pPr>
    <a:lvl3pPr marL="1202527" algn="l" defTabSz="1202527" rtl="0" eaLnBrk="1" latinLnBrk="0" hangingPunct="1">
      <a:defRPr sz="1578" kern="1200">
        <a:solidFill>
          <a:schemeClr val="tx1"/>
        </a:solidFill>
        <a:latin typeface="+mn-lt"/>
        <a:ea typeface="+mn-ea"/>
        <a:cs typeface="+mn-cs"/>
      </a:defRPr>
    </a:lvl3pPr>
    <a:lvl4pPr marL="1803791" algn="l" defTabSz="1202527" rtl="0" eaLnBrk="1" latinLnBrk="0" hangingPunct="1">
      <a:defRPr sz="1578" kern="1200">
        <a:solidFill>
          <a:schemeClr val="tx1"/>
        </a:solidFill>
        <a:latin typeface="+mn-lt"/>
        <a:ea typeface="+mn-ea"/>
        <a:cs typeface="+mn-cs"/>
      </a:defRPr>
    </a:lvl4pPr>
    <a:lvl5pPr marL="2405055" algn="l" defTabSz="1202527" rtl="0" eaLnBrk="1" latinLnBrk="0" hangingPunct="1">
      <a:defRPr sz="1578" kern="1200">
        <a:solidFill>
          <a:schemeClr val="tx1"/>
        </a:solidFill>
        <a:latin typeface="+mn-lt"/>
        <a:ea typeface="+mn-ea"/>
        <a:cs typeface="+mn-cs"/>
      </a:defRPr>
    </a:lvl5pPr>
    <a:lvl6pPr marL="3006319" algn="l" defTabSz="1202527" rtl="0" eaLnBrk="1" latinLnBrk="0" hangingPunct="1">
      <a:defRPr sz="1578" kern="1200">
        <a:solidFill>
          <a:schemeClr val="tx1"/>
        </a:solidFill>
        <a:latin typeface="+mn-lt"/>
        <a:ea typeface="+mn-ea"/>
        <a:cs typeface="+mn-cs"/>
      </a:defRPr>
    </a:lvl6pPr>
    <a:lvl7pPr marL="3607582" algn="l" defTabSz="1202527" rtl="0" eaLnBrk="1" latinLnBrk="0" hangingPunct="1">
      <a:defRPr sz="1578" kern="1200">
        <a:solidFill>
          <a:schemeClr val="tx1"/>
        </a:solidFill>
        <a:latin typeface="+mn-lt"/>
        <a:ea typeface="+mn-ea"/>
        <a:cs typeface="+mn-cs"/>
      </a:defRPr>
    </a:lvl7pPr>
    <a:lvl8pPr marL="4208846" algn="l" defTabSz="1202527" rtl="0" eaLnBrk="1" latinLnBrk="0" hangingPunct="1">
      <a:defRPr sz="1578" kern="1200">
        <a:solidFill>
          <a:schemeClr val="tx1"/>
        </a:solidFill>
        <a:latin typeface="+mn-lt"/>
        <a:ea typeface="+mn-ea"/>
        <a:cs typeface="+mn-cs"/>
      </a:defRPr>
    </a:lvl8pPr>
    <a:lvl9pPr marL="4810110" algn="l" defTabSz="1202527" rtl="0" eaLnBrk="1" latinLnBrk="0" hangingPunct="1">
      <a:defRPr sz="15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20C00-3178-4712-BEB4-AA750BE05B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0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>
                <a:solidFill>
                  <a:srgbClr val="FF0000"/>
                </a:solidFill>
              </a:rPr>
              <a:t>Đã</a:t>
            </a:r>
            <a:r>
              <a:rPr lang="vi-VN" baseline="0" dirty="0" smtClean="0">
                <a:solidFill>
                  <a:srgbClr val="FF0000"/>
                </a:solidFill>
              </a:rPr>
              <a:t> fix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AEAD0-52B1-449E-B257-74D1CFB729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5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Cập</a:t>
            </a:r>
            <a:r>
              <a:rPr lang="vi-VN" baseline="0" dirty="0" smtClean="0"/>
              <a:t> nhật tt các dự án, cách thể hiện (ẩn bớt tt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AEAD0-52B1-449E-B257-74D1CFB729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88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AEAD0-52B1-449E-B257-74D1CFB729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11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e62434bf91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1300" y="804863"/>
            <a:ext cx="805815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e62434bf91_0_140:notes"/>
          <p:cNvSpPr txBox="1">
            <a:spLocks noGrp="1"/>
          </p:cNvSpPr>
          <p:nvPr>
            <p:ph type="body" idx="1"/>
          </p:nvPr>
        </p:nvSpPr>
        <p:spPr>
          <a:xfrm>
            <a:off x="757598" y="5102931"/>
            <a:ext cx="6060779" cy="4834354"/>
          </a:xfrm>
          <a:prstGeom prst="rect">
            <a:avLst/>
          </a:prstGeom>
        </p:spPr>
        <p:txBody>
          <a:bodyPr spcFirstLastPara="1" wrap="square" lIns="107250" tIns="107250" rIns="107250" bIns="107250" anchor="t" anchorCtr="0">
            <a:noAutofit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Cái</a:t>
            </a:r>
            <a:r>
              <a:rPr lang="vi-VN" baseline="0" dirty="0" smtClean="0">
                <a:solidFill>
                  <a:srgbClr val="FF0000"/>
                </a:solidFill>
              </a:rPr>
              <a:t> lày hình thức chưa đc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5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Đã</a:t>
            </a:r>
            <a:r>
              <a:rPr lang="vi-VN" baseline="0" dirty="0" smtClean="0"/>
              <a:t> 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AEAD0-52B1-449E-B257-74D1CFB729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03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AEAD0-52B1-449E-B257-74D1CFB729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2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AEAD0-52B1-449E-B257-74D1CFB729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7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441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44100-D9F8-46E1-B75E-301C5ABCE49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C01-1B5D-490D-8A51-12710155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568920" y="0"/>
            <a:ext cx="14712609" cy="7800689"/>
          </a:xfrm>
          <a:custGeom>
            <a:avLst/>
            <a:gdLst>
              <a:gd name="connsiteX0" fmla="*/ 0 w 10379647"/>
              <a:gd name="connsiteY0" fmla="*/ 0 h 6191250"/>
              <a:gd name="connsiteX1" fmla="*/ 10379647 w 10379647"/>
              <a:gd name="connsiteY1" fmla="*/ 0 h 6191250"/>
              <a:gd name="connsiteX2" fmla="*/ 10379647 w 10379647"/>
              <a:gd name="connsiteY2" fmla="*/ 2740493 h 6191250"/>
              <a:gd name="connsiteX3" fmla="*/ 6664897 w 10379647"/>
              <a:gd name="connsiteY3" fmla="*/ 619125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9647" h="6191250">
                <a:moveTo>
                  <a:pt x="0" y="0"/>
                </a:moveTo>
                <a:lnTo>
                  <a:pt x="10379647" y="0"/>
                </a:lnTo>
                <a:lnTo>
                  <a:pt x="10379647" y="2740493"/>
                </a:lnTo>
                <a:lnTo>
                  <a:pt x="6664897" y="6191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6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>
            <a:spLocks noGrp="1"/>
          </p:cNvSpPr>
          <p:nvPr>
            <p:ph type="pic" idx="2"/>
          </p:nvPr>
        </p:nvSpPr>
        <p:spPr>
          <a:xfrm>
            <a:off x="4" y="3"/>
            <a:ext cx="17281519" cy="86407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659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8105" y="460042"/>
            <a:ext cx="14905316" cy="167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105" y="2300203"/>
            <a:ext cx="14905316" cy="5482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105" y="8008707"/>
            <a:ext cx="3888343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44100-D9F8-46E1-B75E-301C5ABCE49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4506" y="8008707"/>
            <a:ext cx="5832515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05077" y="8008707"/>
            <a:ext cx="3888343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39C01-1B5D-490D-8A51-12710155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40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10" Type="http://schemas.openxmlformats.org/officeDocument/2006/relationships/image" Target="../media/image6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24.jp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 flipH="1" flipV="1">
            <a:off x="3922633" y="877789"/>
            <a:ext cx="12398810" cy="7762973"/>
          </a:xfrm>
          <a:custGeom>
            <a:avLst/>
            <a:gdLst>
              <a:gd name="connsiteX0" fmla="*/ 9840687 w 9840687"/>
              <a:gd name="connsiteY0" fmla="*/ 6161316 h 6161316"/>
              <a:gd name="connsiteX1" fmla="*/ 0 w 9840687"/>
              <a:gd name="connsiteY1" fmla="*/ 6161316 h 6161316"/>
              <a:gd name="connsiteX2" fmla="*/ 0 w 9840687"/>
              <a:gd name="connsiteY2" fmla="*/ 1900887 h 6161316"/>
              <a:gd name="connsiteX3" fmla="*/ 2046310 w 9840687"/>
              <a:gd name="connsiteY3" fmla="*/ 0 h 6161316"/>
              <a:gd name="connsiteX4" fmla="*/ 3208014 w 9840687"/>
              <a:gd name="connsiteY4" fmla="*/ 0 h 616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0687" h="6161316">
                <a:moveTo>
                  <a:pt x="9840687" y="6161316"/>
                </a:moveTo>
                <a:lnTo>
                  <a:pt x="0" y="6161316"/>
                </a:lnTo>
                <a:lnTo>
                  <a:pt x="0" y="1900887"/>
                </a:lnTo>
                <a:lnTo>
                  <a:pt x="2046310" y="0"/>
                </a:lnTo>
                <a:lnTo>
                  <a:pt x="3208014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66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8"/>
          </a:p>
        </p:txBody>
      </p:sp>
      <p:sp>
        <p:nvSpPr>
          <p:cNvPr id="12" name="Freeform 11"/>
          <p:cNvSpPr/>
          <p:nvPr/>
        </p:nvSpPr>
        <p:spPr>
          <a:xfrm flipH="1" flipV="1">
            <a:off x="2749808" y="0"/>
            <a:ext cx="8644341" cy="7800688"/>
          </a:xfrm>
          <a:custGeom>
            <a:avLst/>
            <a:gdLst>
              <a:gd name="connsiteX0" fmla="*/ 6860840 w 6860840"/>
              <a:gd name="connsiteY0" fmla="*/ 6191250 h 6191250"/>
              <a:gd name="connsiteX1" fmla="*/ 6468954 w 6860840"/>
              <a:gd name="connsiteY1" fmla="*/ 6191250 h 6191250"/>
              <a:gd name="connsiteX2" fmla="*/ 0 w 6860840"/>
              <a:gd name="connsiteY2" fmla="*/ 182018 h 6191250"/>
              <a:gd name="connsiteX3" fmla="*/ 195943 w 6860840"/>
              <a:gd name="connsiteY3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840" h="6191250">
                <a:moveTo>
                  <a:pt x="6860840" y="6191250"/>
                </a:moveTo>
                <a:lnTo>
                  <a:pt x="6468954" y="6191250"/>
                </a:lnTo>
                <a:lnTo>
                  <a:pt x="0" y="182018"/>
                </a:lnTo>
                <a:lnTo>
                  <a:pt x="195943" y="0"/>
                </a:lnTo>
                <a:close/>
              </a:path>
            </a:pathLst>
          </a:custGeom>
          <a:solidFill>
            <a:srgbClr val="006838"/>
          </a:solidFill>
          <a:ln>
            <a:noFill/>
          </a:ln>
          <a:effectLst>
            <a:outerShdw blurRad="3175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8"/>
          </a:p>
        </p:txBody>
      </p:sp>
      <p:sp>
        <p:nvSpPr>
          <p:cNvPr id="18" name="TextBox 17"/>
          <p:cNvSpPr txBox="1"/>
          <p:nvPr/>
        </p:nvSpPr>
        <p:spPr>
          <a:xfrm>
            <a:off x="70701" y="3480371"/>
            <a:ext cx="78835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69F4C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KCN SINH THÁI</a:t>
            </a:r>
          </a:p>
          <a:p>
            <a:r>
              <a:rPr lang="en-US" sz="5400" b="1" dirty="0" smtClean="0">
                <a:solidFill>
                  <a:srgbClr val="069F4C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DỊCH VỤ &amp; THÔNG MINH</a:t>
            </a:r>
          </a:p>
          <a:p>
            <a:r>
              <a:rPr lang="en-US" sz="5400" b="1" dirty="0" smtClean="0">
                <a:solidFill>
                  <a:srgbClr val="683B1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KCN Nam </a:t>
            </a:r>
            <a:r>
              <a:rPr lang="en-US" sz="5400" b="1" dirty="0" err="1" smtClean="0">
                <a:solidFill>
                  <a:srgbClr val="683B1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Cầu</a:t>
            </a:r>
            <a:r>
              <a:rPr lang="en-US" sz="5400" b="1" dirty="0" smtClean="0">
                <a:solidFill>
                  <a:srgbClr val="683B1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dirty="0" err="1" smtClean="0">
                <a:solidFill>
                  <a:srgbClr val="683B1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Kiền</a:t>
            </a:r>
            <a:endParaRPr lang="en-US" sz="5400" b="1" dirty="0">
              <a:solidFill>
                <a:srgbClr val="683B1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5725" y="6112471"/>
            <a:ext cx="408880" cy="371868"/>
          </a:xfrm>
          <a:prstGeom prst="rect">
            <a:avLst/>
          </a:prstGeom>
          <a:solidFill>
            <a:srgbClr val="069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8"/>
          </a:p>
        </p:txBody>
      </p:sp>
      <p:sp>
        <p:nvSpPr>
          <p:cNvPr id="29" name="TextBox 28"/>
          <p:cNvSpPr txBox="1"/>
          <p:nvPr/>
        </p:nvSpPr>
        <p:spPr>
          <a:xfrm>
            <a:off x="944605" y="6194329"/>
            <a:ext cx="4159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683B1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CHỦ ĐẦU TƯ: </a:t>
            </a:r>
            <a:r>
              <a:rPr lang="en-US" sz="1500" b="1" dirty="0" smtClean="0">
                <a:solidFill>
                  <a:srgbClr val="1A682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CÔNG </a:t>
            </a:r>
            <a:r>
              <a:rPr lang="en-US" sz="1500" b="1" dirty="0">
                <a:solidFill>
                  <a:srgbClr val="1A682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TY CỔ PHẦN SHINEC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3623C04-7A43-46D5-8EAB-BA042C62F6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r="5969"/>
          <a:stretch>
            <a:fillRect/>
          </a:stretch>
        </p:blipFill>
        <p:spPr/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F1D492-664C-4BFA-A339-E75D1CC40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261" y="7478338"/>
            <a:ext cx="2249578" cy="92003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E962797-2BAC-4D31-8D2E-CBD112CE31C1}"/>
              </a:ext>
            </a:extLst>
          </p:cNvPr>
          <p:cNvSpPr/>
          <p:nvPr/>
        </p:nvSpPr>
        <p:spPr>
          <a:xfrm>
            <a:off x="511593" y="7382148"/>
            <a:ext cx="620502" cy="620502"/>
          </a:xfrm>
          <a:prstGeom prst="rect">
            <a:avLst/>
          </a:prstGeom>
          <a:solidFill>
            <a:srgbClr val="32AAB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14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31AB9F-28CC-4FC0-84FE-07F5318303ED}"/>
              </a:ext>
            </a:extLst>
          </p:cNvPr>
          <p:cNvSpPr/>
          <p:nvPr/>
        </p:nvSpPr>
        <p:spPr>
          <a:xfrm>
            <a:off x="2071691" y="7361689"/>
            <a:ext cx="620502" cy="6205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14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A82765-2708-476A-9970-1B4BE6CE15C4}"/>
              </a:ext>
            </a:extLst>
          </p:cNvPr>
          <p:cNvSpPr/>
          <p:nvPr/>
        </p:nvSpPr>
        <p:spPr>
          <a:xfrm>
            <a:off x="3500852" y="7349368"/>
            <a:ext cx="620502" cy="620502"/>
          </a:xfrm>
          <a:prstGeom prst="rect">
            <a:avLst/>
          </a:prstGeom>
          <a:solidFill>
            <a:srgbClr val="33688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14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F8D505E-0B0B-4836-B7C0-73D492C5AB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90" y="7500336"/>
            <a:ext cx="362867" cy="3268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137EBE-4CE1-46A3-B74E-75E7A3AE3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3" y="7518829"/>
            <a:ext cx="362867" cy="3628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612049-0482-4CD4-9AA6-B19E1DC00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17" y="7546444"/>
            <a:ext cx="362867" cy="24191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D504718-1EB9-41DA-B84A-A7D0F0197689}"/>
              </a:ext>
            </a:extLst>
          </p:cNvPr>
          <p:cNvSpPr txBox="1"/>
          <p:nvPr/>
        </p:nvSpPr>
        <p:spPr>
          <a:xfrm>
            <a:off x="31366" y="8058063"/>
            <a:ext cx="1514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MÔI TRƯỜNG ĐẦU TƯ BỀN VỮNG</a:t>
            </a:r>
            <a:endParaRPr lang="en-ID" sz="13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B54C11-D7F2-4B5D-89BB-A2EF9E3ABC6B}"/>
              </a:ext>
            </a:extLst>
          </p:cNvPr>
          <p:cNvSpPr txBox="1"/>
          <p:nvPr/>
        </p:nvSpPr>
        <p:spPr>
          <a:xfrm>
            <a:off x="1738086" y="8050019"/>
            <a:ext cx="12668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HIỆU QUẢ KINH TẾ CAO</a:t>
            </a:r>
            <a:endParaRPr lang="en-ID" sz="13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9FE627-E2E2-4F99-B743-CDA7D383C966}"/>
              </a:ext>
            </a:extLst>
          </p:cNvPr>
          <p:cNvSpPr txBox="1"/>
          <p:nvPr/>
        </p:nvSpPr>
        <p:spPr>
          <a:xfrm>
            <a:off x="3109417" y="8057959"/>
            <a:ext cx="1380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NĂNG LỰC CẠNH TRANH CAO</a:t>
            </a:r>
            <a:endParaRPr lang="en-ID" sz="13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70A343B-8566-4B5D-B739-8BA958FCC54F}"/>
              </a:ext>
            </a:extLst>
          </p:cNvPr>
          <p:cNvCxnSpPr>
            <a:cxnSpLocks/>
          </p:cNvCxnSpPr>
          <p:nvPr/>
        </p:nvCxnSpPr>
        <p:spPr>
          <a:xfrm>
            <a:off x="138172" y="5157867"/>
            <a:ext cx="7385756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96" y="609705"/>
            <a:ext cx="3283402" cy="14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79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6042CC0-FD69-4B3B-94A3-81EA3B93F0E8}"/>
              </a:ext>
            </a:extLst>
          </p:cNvPr>
          <p:cNvGrpSpPr/>
          <p:nvPr/>
        </p:nvGrpSpPr>
        <p:grpSpPr>
          <a:xfrm>
            <a:off x="7268" y="6549189"/>
            <a:ext cx="17256672" cy="2065688"/>
            <a:chOff x="4045622" y="5791745"/>
            <a:chExt cx="13081346" cy="1420941"/>
          </a:xfrm>
        </p:grpSpPr>
        <p:sp>
          <p:nvSpPr>
            <p:cNvPr id="19" name="Rectangle: Single Corner Rounded 18">
              <a:extLst>
                <a:ext uri="{FF2B5EF4-FFF2-40B4-BE49-F238E27FC236}">
                  <a16:creationId xmlns:a16="http://schemas.microsoft.com/office/drawing/2014/main" id="{76DA4940-BD6F-4141-A9D2-1D16B46B6405}"/>
                </a:ext>
              </a:extLst>
            </p:cNvPr>
            <p:cNvSpPr/>
            <p:nvPr/>
          </p:nvSpPr>
          <p:spPr>
            <a:xfrm flipH="1">
              <a:off x="4045622" y="5791745"/>
              <a:ext cx="13081346" cy="1420941"/>
            </a:xfrm>
            <a:prstGeom prst="rect">
              <a:avLst/>
            </a:prstGeom>
            <a:solidFill>
              <a:srgbClr val="006838"/>
            </a:solidFill>
            <a:ln>
              <a:solidFill>
                <a:srgbClr val="006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F50A9D-F16F-4E67-8485-E82D2E7C7059}"/>
                </a:ext>
              </a:extLst>
            </p:cNvPr>
            <p:cNvSpPr txBox="1"/>
            <p:nvPr/>
          </p:nvSpPr>
          <p:spPr>
            <a:xfrm>
              <a:off x="4178868" y="5926531"/>
              <a:ext cx="1138081" cy="1079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KCN THÔNG MINH</a:t>
              </a:r>
              <a:endPara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77" y="37810"/>
            <a:ext cx="12086796" cy="63981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A3D298-71C8-431C-AC08-E6046864C255}"/>
              </a:ext>
            </a:extLst>
          </p:cNvPr>
          <p:cNvGrpSpPr/>
          <p:nvPr/>
        </p:nvGrpSpPr>
        <p:grpSpPr>
          <a:xfrm>
            <a:off x="158401" y="37810"/>
            <a:ext cx="5470238" cy="1034090"/>
            <a:chOff x="76332" y="-113498"/>
            <a:chExt cx="14593611" cy="2745498"/>
          </a:xfrm>
        </p:grpSpPr>
        <p:pic>
          <p:nvPicPr>
            <p:cNvPr id="15" name="Picture 14" descr="Text, logo&#10;&#10;Description automatically generated">
              <a:extLst>
                <a:ext uri="{FF2B5EF4-FFF2-40B4-BE49-F238E27FC236}">
                  <a16:creationId xmlns:a16="http://schemas.microsoft.com/office/drawing/2014/main" id="{56C7DAD8-FF35-41D6-B54B-55D6FCC32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r="65579"/>
            <a:stretch/>
          </p:blipFill>
          <p:spPr>
            <a:xfrm>
              <a:off x="76332" y="-113498"/>
              <a:ext cx="1806265" cy="27320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5CAB59-AD41-4011-8C38-8946971AAC12}"/>
                </a:ext>
              </a:extLst>
            </p:cNvPr>
            <p:cNvSpPr txBox="1"/>
            <p:nvPr/>
          </p:nvSpPr>
          <p:spPr>
            <a:xfrm>
              <a:off x="2432537" y="91369"/>
              <a:ext cx="12237406" cy="220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9044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98088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97132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96177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95221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94265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3309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92353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</a:rPr>
                <a:t>NAM CẦU KIỀN</a:t>
              </a:r>
              <a:endParaRPr lang="en-US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8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KCN THÔNG MINH &amp; TÍCH HỢP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8A98B9-5F46-46AC-AA51-85F9511B1368}"/>
                </a:ext>
              </a:extLst>
            </p:cNvPr>
            <p:cNvGrpSpPr/>
            <p:nvPr/>
          </p:nvGrpSpPr>
          <p:grpSpPr>
            <a:xfrm>
              <a:off x="2009845" y="33992"/>
              <a:ext cx="5983705" cy="2598008"/>
              <a:chOff x="2009845" y="33992"/>
              <a:chExt cx="5983705" cy="2598008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2FFB366-D9B2-4931-8DCF-4848D8F577A5}"/>
                  </a:ext>
                </a:extLst>
              </p:cNvPr>
              <p:cNvCxnSpPr/>
              <p:nvPr/>
            </p:nvCxnSpPr>
            <p:spPr>
              <a:xfrm>
                <a:off x="2227954" y="33992"/>
                <a:ext cx="0" cy="2598008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44DD411-ECD3-4E52-A9E3-5AA4646F30F3}"/>
                  </a:ext>
                </a:extLst>
              </p:cNvPr>
              <p:cNvCxnSpPr/>
              <p:nvPr/>
            </p:nvCxnSpPr>
            <p:spPr>
              <a:xfrm>
                <a:off x="2048766" y="208547"/>
                <a:ext cx="0" cy="210151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ED4C81B-DCE3-48EA-A306-AC660F63D20D}"/>
                  </a:ext>
                </a:extLst>
              </p:cNvPr>
              <p:cNvCxnSpPr/>
              <p:nvPr/>
            </p:nvCxnSpPr>
            <p:spPr>
              <a:xfrm>
                <a:off x="2009845" y="2032612"/>
                <a:ext cx="5983705" cy="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Picture 21" descr="Graphical user interface, diagram, engineering drawing&#10;&#10;Description automatically generated">
            <a:extLst>
              <a:ext uri="{FF2B5EF4-FFF2-40B4-BE49-F238E27FC236}">
                <a16:creationId xmlns:a16="http://schemas.microsoft.com/office/drawing/2014/main" id="{DBB7A2D3-541E-4E93-8ACC-9FBAE86C28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 b="13315"/>
          <a:stretch/>
        </p:blipFill>
        <p:spPr>
          <a:xfrm>
            <a:off x="158401" y="3134179"/>
            <a:ext cx="5134569" cy="32546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FB5F7A-7104-4F5B-96EE-F78EE6C46CFA}"/>
              </a:ext>
            </a:extLst>
          </p:cNvPr>
          <p:cNvSpPr txBox="1"/>
          <p:nvPr/>
        </p:nvSpPr>
        <p:spPr>
          <a:xfrm>
            <a:off x="1577673" y="6426091"/>
            <a:ext cx="584142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kiệm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đa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hư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hỏng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gián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kiệm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Nâng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xưởng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F50A9D-F16F-4E67-8485-E82D2E7C7059}"/>
              </a:ext>
            </a:extLst>
          </p:cNvPr>
          <p:cNvSpPr txBox="1"/>
          <p:nvPr/>
        </p:nvSpPr>
        <p:spPr>
          <a:xfrm>
            <a:off x="15504681" y="6580604"/>
            <a:ext cx="17768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 XƯỞNG THÔNG MINH</a:t>
            </a:r>
            <a:endParaRPr lang="en-US" sz="3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7359506" y="6953950"/>
            <a:ext cx="2443230" cy="1237315"/>
          </a:xfrm>
          <a:prstGeom prst="left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202" y="7269828"/>
            <a:ext cx="1521431" cy="6628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326807"/>
            <a:ext cx="55357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KCN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FB5F7A-7104-4F5B-96EE-F78EE6C46CFA}"/>
              </a:ext>
            </a:extLst>
          </p:cNvPr>
          <p:cNvSpPr txBox="1"/>
          <p:nvPr/>
        </p:nvSpPr>
        <p:spPr>
          <a:xfrm>
            <a:off x="10037265" y="6516356"/>
            <a:ext cx="546741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minh,…)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Cập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xưởng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7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Rounded 30">
            <a:extLst>
              <a:ext uri="{FF2B5EF4-FFF2-40B4-BE49-F238E27FC236}">
                <a16:creationId xmlns:a16="http://schemas.microsoft.com/office/drawing/2014/main" id="{5C0BE625-A60F-428A-A15C-1C31E00708D0}"/>
              </a:ext>
            </a:extLst>
          </p:cNvPr>
          <p:cNvSpPr/>
          <p:nvPr/>
        </p:nvSpPr>
        <p:spPr>
          <a:xfrm flipV="1">
            <a:off x="254772" y="6185393"/>
            <a:ext cx="9107591" cy="2247760"/>
          </a:xfrm>
          <a:prstGeom prst="rect">
            <a:avLst/>
          </a:prstGeom>
          <a:solidFill>
            <a:srgbClr val="006838"/>
          </a:solidFill>
          <a:ln>
            <a:solidFill>
              <a:srgbClr val="006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Single Corner Rounded 30">
            <a:extLst>
              <a:ext uri="{FF2B5EF4-FFF2-40B4-BE49-F238E27FC236}">
                <a16:creationId xmlns:a16="http://schemas.microsoft.com/office/drawing/2014/main" id="{4F34E822-0309-4738-A14D-269B6DD03A50}"/>
              </a:ext>
            </a:extLst>
          </p:cNvPr>
          <p:cNvSpPr/>
          <p:nvPr/>
        </p:nvSpPr>
        <p:spPr>
          <a:xfrm flipV="1">
            <a:off x="9555609" y="4360984"/>
            <a:ext cx="7544601" cy="4072167"/>
          </a:xfrm>
          <a:prstGeom prst="rect">
            <a:avLst/>
          </a:prstGeom>
          <a:solidFill>
            <a:srgbClr val="006838"/>
          </a:solidFill>
          <a:ln>
            <a:solidFill>
              <a:srgbClr val="006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EB85D9-AE98-4213-985C-681FAE929B38}"/>
              </a:ext>
            </a:extLst>
          </p:cNvPr>
          <p:cNvGrpSpPr/>
          <p:nvPr/>
        </p:nvGrpSpPr>
        <p:grpSpPr>
          <a:xfrm>
            <a:off x="0" y="173917"/>
            <a:ext cx="4882192" cy="1122603"/>
            <a:chOff x="76332" y="-113498"/>
            <a:chExt cx="11816837" cy="2732075"/>
          </a:xfrm>
        </p:grpSpPr>
        <p:pic>
          <p:nvPicPr>
            <p:cNvPr id="25" name="Picture 24" descr="Text, logo&#10;&#10;Description automatically generated">
              <a:extLst>
                <a:ext uri="{FF2B5EF4-FFF2-40B4-BE49-F238E27FC236}">
                  <a16:creationId xmlns:a16="http://schemas.microsoft.com/office/drawing/2014/main" id="{148974CC-C045-42D9-97B9-A0D9A0F30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r="65579"/>
            <a:stretch/>
          </p:blipFill>
          <p:spPr>
            <a:xfrm>
              <a:off x="76332" y="-113498"/>
              <a:ext cx="1806265" cy="273207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67535D-28F4-41A8-BF0C-96E0CAF356CE}"/>
                </a:ext>
              </a:extLst>
            </p:cNvPr>
            <p:cNvSpPr txBox="1"/>
            <p:nvPr/>
          </p:nvSpPr>
          <p:spPr>
            <a:xfrm>
              <a:off x="2160116" y="143457"/>
              <a:ext cx="9733053" cy="2022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9044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98088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97132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96177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95221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94265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3309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92353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NAM CẦU KIỀN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8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THU HÚT ĐẦU TƯ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3763E51-CF1A-4CEB-A98B-F977414A3451}"/>
                </a:ext>
              </a:extLst>
            </p:cNvPr>
            <p:cNvGrpSpPr/>
            <p:nvPr/>
          </p:nvGrpSpPr>
          <p:grpSpPr>
            <a:xfrm>
              <a:off x="1524116" y="-14385"/>
              <a:ext cx="5983704" cy="2598008"/>
              <a:chOff x="1524116" y="-14385"/>
              <a:chExt cx="5983704" cy="259800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D375E2F-B8E0-4CA5-A815-3B8805BD48D0}"/>
                  </a:ext>
                </a:extLst>
              </p:cNvPr>
              <p:cNvCxnSpPr/>
              <p:nvPr/>
            </p:nvCxnSpPr>
            <p:spPr>
              <a:xfrm>
                <a:off x="1746825" y="-14385"/>
                <a:ext cx="0" cy="2598008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B42CD97-1BE3-4B01-B9BA-FF9CBA9C866F}"/>
                  </a:ext>
                </a:extLst>
              </p:cNvPr>
              <p:cNvCxnSpPr/>
              <p:nvPr/>
            </p:nvCxnSpPr>
            <p:spPr>
              <a:xfrm>
                <a:off x="1993454" y="208547"/>
                <a:ext cx="0" cy="210151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BC7DEAE-567D-496C-890D-E6307F31868C}"/>
                  </a:ext>
                </a:extLst>
              </p:cNvPr>
              <p:cNvCxnSpPr/>
              <p:nvPr/>
            </p:nvCxnSpPr>
            <p:spPr>
              <a:xfrm>
                <a:off x="1524116" y="2032612"/>
                <a:ext cx="5983704" cy="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/>
          <p:cNvSpPr/>
          <p:nvPr/>
        </p:nvSpPr>
        <p:spPr>
          <a:xfrm>
            <a:off x="373134" y="6125924"/>
            <a:ext cx="8639175" cy="2105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Quỹ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thuê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ha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73889" y="4217731"/>
            <a:ext cx="7308040" cy="416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Quỹ</a:t>
            </a: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thuê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5ha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 tâm thương mại</a:t>
            </a:r>
            <a:r>
              <a:rPr lang="vi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lãm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</a:t>
            </a:r>
            <a:r>
              <a:rPr lang="vi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iêu thị, cửa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vi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nhà 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vi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vi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và các công trình thương mại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lãm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triễn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lãm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609" y="0"/>
            <a:ext cx="7544600" cy="4242285"/>
          </a:xfrm>
          <a:prstGeom prst="rect">
            <a:avLst/>
          </a:prstGeom>
        </p:spPr>
      </p:pic>
      <p:pic>
        <p:nvPicPr>
          <p:cNvPr id="15" name="Google Shape;1275;p14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87" r="85" b="12265"/>
          <a:stretch/>
        </p:blipFill>
        <p:spPr>
          <a:xfrm>
            <a:off x="254771" y="1239760"/>
            <a:ext cx="9103965" cy="487935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53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1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493" t="3684" r="4121" b="20283"/>
          <a:stretch/>
        </p:blipFill>
        <p:spPr>
          <a:xfrm>
            <a:off x="1125250" y="7246704"/>
            <a:ext cx="1047756" cy="1060954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9" name="Google Shape;609;p1"/>
          <p:cNvSpPr txBox="1"/>
          <p:nvPr/>
        </p:nvSpPr>
        <p:spPr>
          <a:xfrm>
            <a:off x="2542122" y="7229788"/>
            <a:ext cx="2911932" cy="54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91" tIns="57580" rIns="115191" bIns="57580" anchor="t" anchorCtr="0">
            <a:spAutoFit/>
          </a:bodyPr>
          <a:lstStyle/>
          <a:p>
            <a:r>
              <a:rPr lang="en-US" sz="1386" b="1" dirty="0">
                <a:solidFill>
                  <a:srgbClr val="673919"/>
                </a:solidFill>
                <a:latin typeface="Arial"/>
                <a:ea typeface="Arial"/>
                <a:cs typeface="Arial"/>
                <a:sym typeface="Arial"/>
              </a:rPr>
              <a:t>info@namcaukien.com.vn</a:t>
            </a:r>
            <a:endParaRPr sz="2268" dirty="0"/>
          </a:p>
          <a:p>
            <a:endParaRPr sz="1386" b="1" dirty="0">
              <a:solidFill>
                <a:srgbClr val="673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"/>
          <p:cNvSpPr/>
          <p:nvPr/>
        </p:nvSpPr>
        <p:spPr>
          <a:xfrm>
            <a:off x="2328848" y="7328517"/>
            <a:ext cx="255778" cy="181213"/>
          </a:xfrm>
          <a:custGeom>
            <a:avLst/>
            <a:gdLst/>
            <a:ahLst/>
            <a:cxnLst/>
            <a:rect l="l" t="t" r="r" b="b"/>
            <a:pathLst>
              <a:path w="3240001" h="2375905" extrusionOk="0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056839"/>
          </a:solidFill>
          <a:ln>
            <a:noFill/>
          </a:ln>
        </p:spPr>
        <p:txBody>
          <a:bodyPr spcFirstLastPara="1" wrap="square" lIns="115191" tIns="57580" rIns="115191" bIns="57580" anchor="ctr" anchorCtr="0">
            <a:noAutofit/>
          </a:bodyPr>
          <a:lstStyle/>
          <a:p>
            <a:pPr algn="ctr"/>
            <a:endParaRPr sz="3402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1"/>
          <p:cNvSpPr/>
          <p:nvPr/>
        </p:nvSpPr>
        <p:spPr>
          <a:xfrm>
            <a:off x="2510099" y="7586291"/>
            <a:ext cx="3345044" cy="54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91" tIns="57580" rIns="115191" bIns="57580" anchor="t" anchorCtr="0">
            <a:spAutoFit/>
          </a:bodyPr>
          <a:lstStyle/>
          <a:p>
            <a:r>
              <a:rPr lang="en-US" sz="1386" b="1">
                <a:solidFill>
                  <a:srgbClr val="673919"/>
                </a:solidFill>
                <a:latin typeface="Arial"/>
                <a:ea typeface="Arial"/>
                <a:cs typeface="Arial"/>
                <a:sym typeface="Arial"/>
              </a:rPr>
              <a:t>https://www.namcaukien.com.vn</a:t>
            </a:r>
            <a:endParaRPr sz="2268"/>
          </a:p>
          <a:p>
            <a:endParaRPr sz="1386" b="1">
              <a:solidFill>
                <a:srgbClr val="673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"/>
          <p:cNvSpPr/>
          <p:nvPr/>
        </p:nvSpPr>
        <p:spPr>
          <a:xfrm rot="-5400000">
            <a:off x="2331291" y="7643150"/>
            <a:ext cx="236201" cy="241082"/>
          </a:xfrm>
          <a:custGeom>
            <a:avLst/>
            <a:gdLst/>
            <a:ahLst/>
            <a:cxnLst/>
            <a:rect l="l" t="t" r="r" b="b"/>
            <a:pathLst>
              <a:path w="3185463" h="3187558" extrusionOk="0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rgbClr val="056839"/>
          </a:solidFill>
          <a:ln>
            <a:noFill/>
          </a:ln>
        </p:spPr>
        <p:txBody>
          <a:bodyPr spcFirstLastPara="1" wrap="square" lIns="115191" tIns="57580" rIns="115191" bIns="57580" anchor="ctr" anchorCtr="0">
            <a:noAutofit/>
          </a:bodyPr>
          <a:lstStyle/>
          <a:p>
            <a:pPr algn="ctr"/>
            <a:endParaRPr sz="340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3" name="Google Shape;61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0755" y="258509"/>
            <a:ext cx="2201124" cy="11086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6" name="Google Shape;616;p1"/>
          <p:cNvCxnSpPr/>
          <p:nvPr/>
        </p:nvCxnSpPr>
        <p:spPr>
          <a:xfrm flipH="1">
            <a:off x="2245343" y="7171054"/>
            <a:ext cx="1012" cy="113660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7" name="Google Shape;617;p1"/>
          <p:cNvSpPr/>
          <p:nvPr/>
        </p:nvSpPr>
        <p:spPr>
          <a:xfrm>
            <a:off x="2510100" y="7978042"/>
            <a:ext cx="4108494" cy="32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91" tIns="57580" rIns="115191" bIns="57580" anchor="t" anchorCtr="0">
            <a:spAutoFit/>
          </a:bodyPr>
          <a:lstStyle/>
          <a:p>
            <a:r>
              <a:rPr lang="en-US" sz="1386" b="1">
                <a:solidFill>
                  <a:srgbClr val="673919"/>
                </a:solidFill>
                <a:latin typeface="Arial"/>
                <a:ea typeface="Arial"/>
                <a:cs typeface="Arial"/>
                <a:sym typeface="Arial"/>
              </a:rPr>
              <a:t>https://www.facebook.com/namcaukien </a:t>
            </a:r>
            <a:endParaRPr sz="2268"/>
          </a:p>
        </p:txBody>
      </p:sp>
      <p:sp>
        <p:nvSpPr>
          <p:cNvPr id="618" name="Google Shape;618;p1"/>
          <p:cNvSpPr/>
          <p:nvPr/>
        </p:nvSpPr>
        <p:spPr>
          <a:xfrm>
            <a:off x="2340532" y="8019897"/>
            <a:ext cx="242917" cy="242917"/>
          </a:xfrm>
          <a:custGeom>
            <a:avLst/>
            <a:gdLst/>
            <a:ahLst/>
            <a:cxnLst/>
            <a:rect l="l" t="t" r="r" b="b"/>
            <a:pathLst>
              <a:path w="3960000" h="3960000" extrusionOk="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0F6939"/>
          </a:solidFill>
          <a:ln>
            <a:noFill/>
          </a:ln>
        </p:spPr>
        <p:txBody>
          <a:bodyPr spcFirstLastPara="1" wrap="square" lIns="115191" tIns="57580" rIns="115191" bIns="57580" anchor="ctr" anchorCtr="0">
            <a:noAutofit/>
          </a:bodyPr>
          <a:lstStyle/>
          <a:p>
            <a:pPr algn="ctr"/>
            <a:endParaRPr sz="340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9" name="Google Shape;619;p1"/>
          <p:cNvGrpSpPr/>
          <p:nvPr/>
        </p:nvGrpSpPr>
        <p:grpSpPr>
          <a:xfrm>
            <a:off x="1151846" y="6767515"/>
            <a:ext cx="2343286" cy="407994"/>
            <a:chOff x="152197" y="5371244"/>
            <a:chExt cx="1859819" cy="323817"/>
          </a:xfrm>
        </p:grpSpPr>
        <p:grpSp>
          <p:nvGrpSpPr>
            <p:cNvPr id="620" name="Google Shape;620;p1"/>
            <p:cNvGrpSpPr/>
            <p:nvPr/>
          </p:nvGrpSpPr>
          <p:grpSpPr>
            <a:xfrm>
              <a:off x="152197" y="5371244"/>
              <a:ext cx="1859819" cy="323817"/>
              <a:chOff x="9616765" y="296207"/>
              <a:chExt cx="1859819" cy="323817"/>
            </a:xfrm>
          </p:grpSpPr>
          <p:sp>
            <p:nvSpPr>
              <p:cNvPr id="621" name="Google Shape;621;p1"/>
              <p:cNvSpPr/>
              <p:nvPr/>
            </p:nvSpPr>
            <p:spPr>
              <a:xfrm>
                <a:off x="9616765" y="296207"/>
                <a:ext cx="1859819" cy="323817"/>
              </a:xfrm>
              <a:prstGeom prst="roundRect">
                <a:avLst>
                  <a:gd name="adj" fmla="val 16667"/>
                </a:avLst>
              </a:prstGeom>
              <a:solidFill>
                <a:srgbClr val="FFC91D"/>
              </a:solidFill>
              <a:ln>
                <a:noFill/>
              </a:ln>
            </p:spPr>
            <p:txBody>
              <a:bodyPr spcFirstLastPara="1" wrap="square" lIns="115191" tIns="57580" rIns="115191" bIns="57580" anchor="ctr" anchorCtr="0">
                <a:noAutofit/>
              </a:bodyPr>
              <a:lstStyle/>
              <a:p>
                <a:pPr algn="ctr"/>
                <a:endParaRPr sz="1764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1"/>
              <p:cNvSpPr txBox="1"/>
              <p:nvPr/>
            </p:nvSpPr>
            <p:spPr>
              <a:xfrm>
                <a:off x="9971931" y="312247"/>
                <a:ext cx="1504653" cy="3077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15191" tIns="57580" rIns="115191" bIns="57580" anchor="t" anchorCtr="0">
                <a:spAutoFit/>
              </a:bodyPr>
              <a:lstStyle/>
              <a:p>
                <a:r>
                  <a:rPr lang="en-US" sz="1764" b="1">
                    <a:solidFill>
                      <a:srgbClr val="0F6939"/>
                    </a:solidFill>
                    <a:latin typeface="Arial"/>
                    <a:ea typeface="Arial"/>
                    <a:cs typeface="Arial"/>
                    <a:sym typeface="Arial"/>
                  </a:rPr>
                  <a:t>02253.645.365</a:t>
                </a:r>
                <a:endParaRPr sz="2268"/>
              </a:p>
            </p:txBody>
          </p:sp>
        </p:grpSp>
        <p:sp>
          <p:nvSpPr>
            <p:cNvPr id="623" name="Google Shape;623;p1"/>
            <p:cNvSpPr/>
            <p:nvPr/>
          </p:nvSpPr>
          <p:spPr>
            <a:xfrm>
              <a:off x="261318" y="5387182"/>
              <a:ext cx="208928" cy="279229"/>
            </a:xfrm>
            <a:custGeom>
              <a:avLst/>
              <a:gdLst/>
              <a:ahLst/>
              <a:cxnLst/>
              <a:rect l="l" t="t" r="r" b="b"/>
              <a:pathLst>
                <a:path w="1565431" h="1937121" extrusionOk="0">
                  <a:moveTo>
                    <a:pt x="332898" y="199"/>
                  </a:moveTo>
                  <a:cubicBezTo>
                    <a:pt x="480797" y="-12106"/>
                    <a:pt x="712130" y="551085"/>
                    <a:pt x="532477" y="593021"/>
                  </a:cubicBezTo>
                  <a:lnTo>
                    <a:pt x="344260" y="645543"/>
                  </a:lnTo>
                  <a:cubicBezTo>
                    <a:pt x="475639" y="1163599"/>
                    <a:pt x="690666" y="1300897"/>
                    <a:pt x="951847" y="1518960"/>
                  </a:cubicBezTo>
                  <a:cubicBezTo>
                    <a:pt x="1003138" y="1396518"/>
                    <a:pt x="1042046" y="1291100"/>
                    <a:pt x="1137450" y="1301627"/>
                  </a:cubicBezTo>
                  <a:cubicBezTo>
                    <a:pt x="1276950" y="1299313"/>
                    <a:pt x="1636332" y="1564228"/>
                    <a:pt x="1553064" y="1689868"/>
                  </a:cubicBezTo>
                  <a:cubicBezTo>
                    <a:pt x="1389777" y="1941825"/>
                    <a:pt x="1145722" y="1971673"/>
                    <a:pt x="1002627" y="1909214"/>
                  </a:cubicBezTo>
                  <a:cubicBezTo>
                    <a:pt x="545977" y="1690048"/>
                    <a:pt x="-37590" y="1110316"/>
                    <a:pt x="1901" y="380586"/>
                  </a:cubicBezTo>
                  <a:cubicBezTo>
                    <a:pt x="36305" y="148891"/>
                    <a:pt x="133416" y="23363"/>
                    <a:pt x="332898" y="199"/>
                  </a:cubicBezTo>
                  <a:close/>
                </a:path>
              </a:pathLst>
            </a:custGeom>
            <a:solidFill>
              <a:srgbClr val="0F6939"/>
            </a:solidFill>
            <a:ln>
              <a:noFill/>
            </a:ln>
          </p:spPr>
          <p:txBody>
            <a:bodyPr spcFirstLastPara="1" wrap="square" lIns="115191" tIns="57580" rIns="115191" bIns="57580" anchor="ctr" anchorCtr="0">
              <a:noAutofit/>
            </a:bodyPr>
            <a:lstStyle/>
            <a:p>
              <a:pPr algn="ctr"/>
              <a:endParaRPr sz="340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4" name="Google Shape;624;p1"/>
          <p:cNvSpPr/>
          <p:nvPr/>
        </p:nvSpPr>
        <p:spPr>
          <a:xfrm>
            <a:off x="10568354" y="6729264"/>
            <a:ext cx="3509748" cy="564117"/>
          </a:xfrm>
          <a:prstGeom prst="roundRect">
            <a:avLst>
              <a:gd name="adj" fmla="val 16667"/>
            </a:avLst>
          </a:prstGeom>
          <a:solidFill>
            <a:srgbClr val="0F6939"/>
          </a:solidFill>
          <a:ln>
            <a:noFill/>
          </a:ln>
        </p:spPr>
        <p:txBody>
          <a:bodyPr spcFirstLastPara="1" wrap="square" lIns="115191" tIns="57580" rIns="115191" bIns="57580" anchor="ctr" anchorCtr="0">
            <a:noAutofit/>
          </a:bodyPr>
          <a:lstStyle/>
          <a:p>
            <a:pPr algn="ctr"/>
            <a:endParaRPr sz="2268" dirty="0"/>
          </a:p>
        </p:txBody>
      </p:sp>
      <p:sp>
        <p:nvSpPr>
          <p:cNvPr id="625" name="Google Shape;625;p1"/>
          <p:cNvSpPr/>
          <p:nvPr/>
        </p:nvSpPr>
        <p:spPr>
          <a:xfrm>
            <a:off x="10568354" y="7238731"/>
            <a:ext cx="4916562" cy="1269432"/>
          </a:xfrm>
          <a:prstGeom prst="roundRect">
            <a:avLst>
              <a:gd name="adj" fmla="val 16667"/>
            </a:avLst>
          </a:prstGeom>
          <a:solidFill>
            <a:srgbClr val="16A84F"/>
          </a:solidFill>
          <a:ln>
            <a:noFill/>
          </a:ln>
        </p:spPr>
        <p:txBody>
          <a:bodyPr spcFirstLastPara="1" wrap="square" lIns="115191" tIns="57580" rIns="115191" bIns="57580" anchor="ctr" anchorCtr="0">
            <a:noAutofit/>
          </a:bodyPr>
          <a:lstStyle/>
          <a:p>
            <a:pPr algn="ctr"/>
            <a:endParaRPr sz="2268" dirty="0"/>
          </a:p>
        </p:txBody>
      </p:sp>
      <p:pic>
        <p:nvPicPr>
          <p:cNvPr id="627" name="Google Shape;6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67275" y="1692638"/>
            <a:ext cx="1441648" cy="589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635373" y="7283398"/>
            <a:ext cx="46352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Ms.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(+84) 866.421.990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Mr. Jang: (+84) 936.822.928 (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Ms.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(+84) 918.003.812 (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609;p1"/>
          <p:cNvSpPr txBox="1"/>
          <p:nvPr/>
        </p:nvSpPr>
        <p:spPr>
          <a:xfrm>
            <a:off x="10976167" y="6833352"/>
            <a:ext cx="2911932" cy="54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91" tIns="57580" rIns="115191" bIns="57580" anchor="t" anchorCtr="0">
            <a:spAutoFit/>
          </a:bodyPr>
          <a:lstStyle/>
          <a:p>
            <a:r>
              <a:rPr lang="en-US" sz="1386" b="1" dirty="0" smtClea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HOTLINE:</a:t>
            </a:r>
            <a:endParaRPr sz="2268" b="1" dirty="0">
              <a:solidFill>
                <a:srgbClr val="FFFF00"/>
              </a:solidFill>
            </a:endParaRPr>
          </a:p>
          <a:p>
            <a:endParaRPr sz="1386" b="1" dirty="0">
              <a:solidFill>
                <a:srgbClr val="673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4" b="19208"/>
          <a:stretch/>
        </p:blipFill>
        <p:spPr>
          <a:xfrm>
            <a:off x="0" y="0"/>
            <a:ext cx="17281525" cy="6523823"/>
          </a:xfrm>
          <a:prstGeom prst="rect">
            <a:avLst/>
          </a:prstGeom>
        </p:spPr>
      </p:pic>
      <p:pic>
        <p:nvPicPr>
          <p:cNvPr id="29" name="Google Shape;61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85231" y="2443501"/>
            <a:ext cx="4711930" cy="407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61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38186" y="1"/>
            <a:ext cx="5176092" cy="392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6F1D492-664C-4BFA-A339-E75D1CC40B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798" y="128283"/>
            <a:ext cx="1826857" cy="7471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3032" y="5740876"/>
            <a:ext cx="1972379" cy="85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77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A9B71-1145-44D2-859A-EE392189061B}"/>
              </a:ext>
            </a:extLst>
          </p:cNvPr>
          <p:cNvGrpSpPr/>
          <p:nvPr/>
        </p:nvGrpSpPr>
        <p:grpSpPr>
          <a:xfrm>
            <a:off x="5563537" y="1715254"/>
            <a:ext cx="3520990" cy="1574991"/>
            <a:chOff x="1135378" y="2017479"/>
            <a:chExt cx="3313378" cy="157499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BBF872D-6BBF-4AB6-8F30-31AA375119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98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 r="11272" b="24885"/>
            <a:stretch/>
          </p:blipFill>
          <p:spPr bwMode="auto">
            <a:xfrm>
              <a:off x="1135378" y="2017479"/>
              <a:ext cx="1253341" cy="846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06D036B-F712-4635-96D6-E3F108010502}"/>
                </a:ext>
              </a:extLst>
            </p:cNvPr>
            <p:cNvSpPr txBox="1"/>
            <p:nvPr/>
          </p:nvSpPr>
          <p:spPr>
            <a:xfrm>
              <a:off x="2385398" y="2022809"/>
              <a:ext cx="2063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6838"/>
                  </a:solidFill>
                </a:rPr>
                <a:t>TẦM NHÌN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888A9B-4AF3-4A9E-9073-519A60AE715A}"/>
                </a:ext>
              </a:extLst>
            </p:cNvPr>
            <p:cNvSpPr txBox="1"/>
            <p:nvPr/>
          </p:nvSpPr>
          <p:spPr>
            <a:xfrm>
              <a:off x="2356629" y="2422919"/>
              <a:ext cx="207637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rgbClr val="00683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vi-VN" sz="1400" dirty="0" smtClean="0">
                  <a:solidFill>
                    <a:schemeClr val="bg1"/>
                  </a:solidFill>
                </a:rPr>
                <a:t>Đến năm 2030 trở thành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Doanh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nghiệp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phát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triển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bất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động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sản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công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nghiệp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vi-VN" sz="1400" dirty="0" smtClean="0">
                  <a:solidFill>
                    <a:schemeClr val="bg1"/>
                  </a:solidFill>
                </a:rPr>
                <a:t>hàng đầu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Việt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</a:rPr>
                <a:t>Nam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C8A0E9-1FA2-40F4-B892-08A7275F938B}"/>
              </a:ext>
            </a:extLst>
          </p:cNvPr>
          <p:cNvGrpSpPr/>
          <p:nvPr/>
        </p:nvGrpSpPr>
        <p:grpSpPr>
          <a:xfrm>
            <a:off x="5257202" y="3441369"/>
            <a:ext cx="3745549" cy="1321151"/>
            <a:chOff x="822369" y="3525282"/>
            <a:chExt cx="3745549" cy="1321151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87BF6F88-BFB0-4C1B-A11F-94200D1F55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6" t="-5976" r="10741" b="30861"/>
            <a:stretch/>
          </p:blipFill>
          <p:spPr bwMode="auto">
            <a:xfrm>
              <a:off x="822369" y="3638192"/>
              <a:ext cx="1770756" cy="1195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338275-6731-45FB-9578-A4ADC9EA3AE1}"/>
                </a:ext>
              </a:extLst>
            </p:cNvPr>
            <p:cNvSpPr txBox="1"/>
            <p:nvPr/>
          </p:nvSpPr>
          <p:spPr>
            <a:xfrm>
              <a:off x="2388720" y="3525282"/>
              <a:ext cx="2063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6838"/>
                  </a:solidFill>
                </a:rPr>
                <a:t>SỨ MỆNH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358111-EC94-4EC7-BAF0-487EC3AE7534}"/>
                </a:ext>
              </a:extLst>
            </p:cNvPr>
            <p:cNvSpPr txBox="1"/>
            <p:nvPr/>
          </p:nvSpPr>
          <p:spPr>
            <a:xfrm>
              <a:off x="2349954" y="3892326"/>
              <a:ext cx="22179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 hình </a:t>
              </a:r>
              <a:r>
                <a:rPr lang="vi-VN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mẫu tiên phong </a:t>
              </a:r>
              <a:r>
                <a:rPr lang="vi-V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 thay đổi </a:t>
              </a:r>
              <a:r>
                <a:rPr lang="vi-VN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 thức quốc tế về các ngành công </a:t>
              </a:r>
              <a:r>
                <a:rPr lang="vi-V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 của Việt </a:t>
              </a:r>
              <a:r>
                <a:rPr lang="vi-VN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Nam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52BA68-5CD4-4C25-BFF1-5EED0AC4E45B}"/>
              </a:ext>
            </a:extLst>
          </p:cNvPr>
          <p:cNvGrpSpPr/>
          <p:nvPr/>
        </p:nvGrpSpPr>
        <p:grpSpPr>
          <a:xfrm>
            <a:off x="5325218" y="4890611"/>
            <a:ext cx="3617989" cy="1531457"/>
            <a:chOff x="914073" y="4785480"/>
            <a:chExt cx="3617989" cy="1531457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38BB8F13-CAF7-42EF-927C-FA7901E0E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73" y="4785480"/>
              <a:ext cx="1765938" cy="1531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C1BC66-8A8C-46BE-B4FC-64CF827F0476}"/>
                </a:ext>
              </a:extLst>
            </p:cNvPr>
            <p:cNvSpPr txBox="1"/>
            <p:nvPr/>
          </p:nvSpPr>
          <p:spPr>
            <a:xfrm>
              <a:off x="2388720" y="5096701"/>
              <a:ext cx="2063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6838"/>
                  </a:solidFill>
                </a:rPr>
                <a:t>GIÁ TRỊ CỐT LÕI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4E2837-3BC3-4B0D-9D3D-DD35E53E818D}"/>
                </a:ext>
              </a:extLst>
            </p:cNvPr>
            <p:cNvSpPr txBox="1"/>
            <p:nvPr/>
          </p:nvSpPr>
          <p:spPr>
            <a:xfrm>
              <a:off x="2373642" y="5526464"/>
              <a:ext cx="21584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Khát </a:t>
              </a:r>
              <a:r>
                <a:rPr lang="vi-VN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vọng phát triển </a:t>
              </a:r>
              <a:r>
                <a:rPr lang="vi-V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 duy 200 năm - </a:t>
              </a: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vi-V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áng tạo - </a:t>
              </a: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vi-VN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hân văn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DC2326-60BB-46EC-977A-EC6FF9E83849}"/>
              </a:ext>
            </a:extLst>
          </p:cNvPr>
          <p:cNvGrpSpPr/>
          <p:nvPr/>
        </p:nvGrpSpPr>
        <p:grpSpPr>
          <a:xfrm>
            <a:off x="5336445" y="6503372"/>
            <a:ext cx="4594314" cy="1626450"/>
            <a:chOff x="984909" y="6500486"/>
            <a:chExt cx="4594314" cy="1626450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D4F7288F-17C9-489D-949E-056C8CC90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909" y="6535941"/>
              <a:ext cx="1583924" cy="1590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43C7A1-C332-4FBA-BE11-D778F17C05F7}"/>
                </a:ext>
              </a:extLst>
            </p:cNvPr>
            <p:cNvSpPr txBox="1"/>
            <p:nvPr/>
          </p:nvSpPr>
          <p:spPr>
            <a:xfrm>
              <a:off x="2433251" y="6500486"/>
              <a:ext cx="3145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683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TRIẾT LÝ KINH DOANH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784A39-8681-472A-A645-1F43D959FDE4}"/>
                </a:ext>
              </a:extLst>
            </p:cNvPr>
            <p:cNvSpPr txBox="1"/>
            <p:nvPr/>
          </p:nvSpPr>
          <p:spPr>
            <a:xfrm>
              <a:off x="2445006" y="6921718"/>
              <a:ext cx="250725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 err="1">
                  <a:solidFill>
                    <a:schemeClr val="bg1"/>
                  </a:solidFill>
                </a:rPr>
                <a:t>Lấy</a:t>
              </a:r>
              <a:r>
                <a:rPr lang="en-US" sz="1400" dirty="0">
                  <a:solidFill>
                    <a:srgbClr val="006838"/>
                  </a:solidFill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"</a:t>
              </a:r>
              <a:r>
                <a:rPr lang="en-US" sz="1400" b="1" dirty="0" err="1">
                  <a:solidFill>
                    <a:schemeClr val="bg1"/>
                  </a:solidFill>
                </a:rPr>
                <a:t>Tâm</a:t>
              </a:r>
              <a:r>
                <a:rPr lang="en-US" sz="1400" dirty="0">
                  <a:solidFill>
                    <a:schemeClr val="bg1"/>
                  </a:solidFill>
                </a:rPr>
                <a:t>" </a:t>
              </a:r>
              <a:r>
                <a:rPr lang="en-US" sz="1400" dirty="0" err="1">
                  <a:solidFill>
                    <a:schemeClr val="bg1"/>
                  </a:solidFill>
                </a:rPr>
                <a:t>là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trục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xuyên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suốt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để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quản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trị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doanh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nghiệp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và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phát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triển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kinh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tế</a:t>
              </a:r>
              <a:r>
                <a:rPr lang="en-US" sz="1400" dirty="0">
                  <a:solidFill>
                    <a:schemeClr val="bg1"/>
                  </a:solidFill>
                </a:rPr>
                <a:t>; </a:t>
              </a:r>
            </a:p>
            <a:p>
              <a:pPr algn="just"/>
              <a:r>
                <a:rPr lang="en-US" sz="1400" dirty="0" err="1">
                  <a:solidFill>
                    <a:schemeClr val="bg1"/>
                  </a:solidFill>
                </a:rPr>
                <a:t>Kinh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doanh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trên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đất</a:t>
              </a:r>
              <a:r>
                <a:rPr lang="en-US" sz="1400" dirty="0">
                  <a:solidFill>
                    <a:schemeClr val="bg1"/>
                  </a:solidFill>
                </a:rPr>
                <a:t> - </a:t>
              </a:r>
              <a:r>
                <a:rPr lang="en-US" sz="1400" dirty="0" err="1">
                  <a:solidFill>
                    <a:schemeClr val="bg1"/>
                  </a:solidFill>
                </a:rPr>
                <a:t>trả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lại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cho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đất</a:t>
              </a:r>
              <a:r>
                <a:rPr lang="en-US" sz="14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D3AB480-0100-4D07-939B-0BA40E3A57E3}"/>
              </a:ext>
            </a:extLst>
          </p:cNvPr>
          <p:cNvSpPr/>
          <p:nvPr/>
        </p:nvSpPr>
        <p:spPr>
          <a:xfrm>
            <a:off x="9457762" y="1333497"/>
            <a:ext cx="7670910" cy="2318631"/>
          </a:xfrm>
          <a:prstGeom prst="rect">
            <a:avLst/>
          </a:prstGeom>
          <a:solidFill>
            <a:srgbClr val="006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6E9E726-903F-4760-A4DE-5C18122C4D69}"/>
              </a:ext>
            </a:extLst>
          </p:cNvPr>
          <p:cNvSpPr txBox="1"/>
          <p:nvPr/>
        </p:nvSpPr>
        <p:spPr>
          <a:xfrm>
            <a:off x="9649151" y="1437991"/>
            <a:ext cx="72544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 VỰC HOẠT ĐỘNG: </a:t>
            </a:r>
          </a:p>
          <a:p>
            <a:pPr algn="just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• Đầu tư cơ sở hạ tầng Khu công nghiệp, cụm công nghiệp, Khu dân cư, khu đô thị và dịch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• Cho thuê đất, Cho thuê Nhà xưởng, văn phòng, kho bãi trong các Khu công nghiệp, cụm công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• Dịch vụ cho thuê, mua bán bất động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• Dịch vụ hỗ trợ sản xuất và kinh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doanh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2F553-BF9E-458C-9B14-CC6DBB03BD89}"/>
              </a:ext>
            </a:extLst>
          </p:cNvPr>
          <p:cNvSpPr/>
          <p:nvPr/>
        </p:nvSpPr>
        <p:spPr>
          <a:xfrm>
            <a:off x="5362416" y="1333498"/>
            <a:ext cx="3990132" cy="7137641"/>
          </a:xfrm>
          <a:prstGeom prst="rect">
            <a:avLst/>
          </a:prstGeom>
          <a:noFill/>
          <a:ln>
            <a:solidFill>
              <a:srgbClr val="006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F0B291-C8F5-46A1-AB06-A31CC7BDE856}"/>
              </a:ext>
            </a:extLst>
          </p:cNvPr>
          <p:cNvGrpSpPr/>
          <p:nvPr/>
        </p:nvGrpSpPr>
        <p:grpSpPr>
          <a:xfrm>
            <a:off x="127290" y="91982"/>
            <a:ext cx="4810638" cy="1034090"/>
            <a:chOff x="76332" y="-113498"/>
            <a:chExt cx="12833917" cy="2745498"/>
          </a:xfrm>
        </p:grpSpPr>
        <p:pic>
          <p:nvPicPr>
            <p:cNvPr id="39" name="Picture 38" descr="Text, logo&#10;&#10;Description automatically generated">
              <a:extLst>
                <a:ext uri="{FF2B5EF4-FFF2-40B4-BE49-F238E27FC236}">
                  <a16:creationId xmlns:a16="http://schemas.microsoft.com/office/drawing/2014/main" id="{2EB19387-B102-4CC1-86F2-FBFAFE2FD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r="65579"/>
            <a:stretch/>
          </p:blipFill>
          <p:spPr>
            <a:xfrm>
              <a:off x="76332" y="-113498"/>
              <a:ext cx="1806265" cy="273207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FDE8B48-BBDA-4132-AAC1-53FF2A169BF4}"/>
                </a:ext>
              </a:extLst>
            </p:cNvPr>
            <p:cNvSpPr txBox="1"/>
            <p:nvPr/>
          </p:nvSpPr>
          <p:spPr>
            <a:xfrm>
              <a:off x="2330248" y="241309"/>
              <a:ext cx="10580001" cy="196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9044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98088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97132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96177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95221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94265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3309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92353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CHỦ ĐẦU TƯ</a:t>
              </a:r>
              <a:endParaRPr lang="en-US" sz="17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5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CÔNG TY CỔ PHẦN SHINEC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01419F8-A0E4-4DC1-86AD-E3B40F2EBC03}"/>
                </a:ext>
              </a:extLst>
            </p:cNvPr>
            <p:cNvGrpSpPr/>
            <p:nvPr/>
          </p:nvGrpSpPr>
          <p:grpSpPr>
            <a:xfrm>
              <a:off x="2009845" y="33992"/>
              <a:ext cx="5983705" cy="2598008"/>
              <a:chOff x="2009845" y="33992"/>
              <a:chExt cx="5983705" cy="2598008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7E269AD-6537-48A8-A55A-4A1806A31A71}"/>
                  </a:ext>
                </a:extLst>
              </p:cNvPr>
              <p:cNvCxnSpPr/>
              <p:nvPr/>
            </p:nvCxnSpPr>
            <p:spPr>
              <a:xfrm>
                <a:off x="2227954" y="33992"/>
                <a:ext cx="0" cy="2598008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44AF72B-34C2-4447-BA67-F656E3A55BE0}"/>
                  </a:ext>
                </a:extLst>
              </p:cNvPr>
              <p:cNvCxnSpPr/>
              <p:nvPr/>
            </p:nvCxnSpPr>
            <p:spPr>
              <a:xfrm>
                <a:off x="2330248" y="208547"/>
                <a:ext cx="0" cy="210151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3B8A08B-89D8-4F56-9D0B-8A899F54650F}"/>
                  </a:ext>
                </a:extLst>
              </p:cNvPr>
              <p:cNvCxnSpPr/>
              <p:nvPr/>
            </p:nvCxnSpPr>
            <p:spPr>
              <a:xfrm>
                <a:off x="2009845" y="2032612"/>
                <a:ext cx="5983705" cy="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Slide Number Placeholder 1">
            <a:extLst>
              <a:ext uri="{FF2B5EF4-FFF2-40B4-BE49-F238E27FC236}">
                <a16:creationId xmlns:a16="http://schemas.microsoft.com/office/drawing/2014/main" id="{B4B06D1C-B661-4DF0-9678-4C4BAFCC885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044861" y="7849704"/>
            <a:ext cx="960996" cy="747211"/>
          </a:xfrm>
        </p:spPr>
        <p:txBody>
          <a:bodyPr/>
          <a:lstStyle/>
          <a:p>
            <a:fld id="{00000000-1234-1234-1234-123412341234}" type="slidenum">
              <a:rPr lang="vi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vi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54" y="3689178"/>
            <a:ext cx="7702061" cy="4781961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D3AB480-0100-4D07-939B-0BA40E3A57E3}"/>
              </a:ext>
            </a:extLst>
          </p:cNvPr>
          <p:cNvSpPr/>
          <p:nvPr/>
        </p:nvSpPr>
        <p:spPr>
          <a:xfrm>
            <a:off x="41231" y="5124635"/>
            <a:ext cx="5200064" cy="3341057"/>
          </a:xfrm>
          <a:prstGeom prst="rect">
            <a:avLst/>
          </a:prstGeom>
          <a:solidFill>
            <a:srgbClr val="006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50004" y="5364002"/>
            <a:ext cx="46972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/>
              <a:t>Với hơn </a:t>
            </a:r>
            <a:r>
              <a:rPr lang="vi-VN" dirty="0">
                <a:solidFill>
                  <a:srgbClr val="FFFF00"/>
                </a:solidFill>
              </a:rPr>
              <a:t>20 năm </a:t>
            </a:r>
            <a:r>
              <a:rPr lang="vi-VN" dirty="0"/>
              <a:t>tồn tại và phát triển trong môi trường kinh tế năng động, </a:t>
            </a:r>
            <a:r>
              <a:rPr lang="vi-VN" dirty="0">
                <a:solidFill>
                  <a:srgbClr val="FFFF00"/>
                </a:solidFill>
              </a:rPr>
              <a:t>Shinec</a:t>
            </a:r>
            <a:r>
              <a:rPr lang="vi-VN" dirty="0"/>
              <a:t> luôn đặt tâm thế tiên phong ở các vai trò từ nhà đầu tư, sản xuất hệ thống lớn, xuất nhập khẩu, thương mại... và đạt không ít thành tựu đáng tự hào ở các lĩnh vực. Với kinh nghiệm đó đã kế thừa và đúc rút thành </a:t>
            </a:r>
            <a:r>
              <a:rPr lang="vi-VN" dirty="0">
                <a:solidFill>
                  <a:srgbClr val="FFFF00"/>
                </a:solidFill>
              </a:rPr>
              <a:t>năng lực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vi-VN" dirty="0">
                <a:solidFill>
                  <a:srgbClr val="FFFF00"/>
                </a:solidFill>
              </a:rPr>
              <a:t>thấu hiểu khách hàng </a:t>
            </a:r>
            <a:r>
              <a:rPr lang="vi-VN" dirty="0"/>
              <a:t>và đảm đương vai trò là </a:t>
            </a:r>
            <a:r>
              <a:rPr lang="vi-VN" dirty="0">
                <a:solidFill>
                  <a:srgbClr val="FFFF00"/>
                </a:solidFill>
              </a:rPr>
              <a:t>người đồng hành tin cậy </a:t>
            </a:r>
            <a:r>
              <a:rPr lang="vi-VN" dirty="0"/>
              <a:t>trên hành trình đầu tư các dự án tại việt Nam.</a:t>
            </a:r>
            <a:endParaRPr lang="en-US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F2615ED-E84C-4FB5-B083-E78C1D6DF9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154" y="177231"/>
            <a:ext cx="2322703" cy="1013803"/>
          </a:xfrm>
          <a:prstGeom prst="rect">
            <a:avLst/>
          </a:prstGeom>
        </p:spPr>
      </p:pic>
      <p:pic>
        <p:nvPicPr>
          <p:cNvPr id="34" name="Google Shape;716;p4"/>
          <p:cNvPicPr preferRelativeResize="0">
            <a:picLocks/>
          </p:cNvPicPr>
          <p:nvPr/>
        </p:nvPicPr>
        <p:blipFill rotWithShape="1">
          <a:blip r:embed="rId13">
            <a:alphaModFix/>
          </a:blip>
          <a:srcRect l="18761" t="14367" r="18279" b="17481"/>
          <a:stretch/>
        </p:blipFill>
        <p:spPr>
          <a:xfrm>
            <a:off x="35170" y="1351082"/>
            <a:ext cx="5252412" cy="358940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3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5F0B291-C8F5-46A1-AB06-A31CC7BDE856}"/>
              </a:ext>
            </a:extLst>
          </p:cNvPr>
          <p:cNvGrpSpPr/>
          <p:nvPr/>
        </p:nvGrpSpPr>
        <p:grpSpPr>
          <a:xfrm>
            <a:off x="158401" y="37810"/>
            <a:ext cx="4785516" cy="1034090"/>
            <a:chOff x="76332" y="-113498"/>
            <a:chExt cx="12766896" cy="2745498"/>
          </a:xfrm>
        </p:grpSpPr>
        <p:pic>
          <p:nvPicPr>
            <p:cNvPr id="39" name="Picture 38" descr="Text, logo&#10;&#10;Description automatically generated">
              <a:extLst>
                <a:ext uri="{FF2B5EF4-FFF2-40B4-BE49-F238E27FC236}">
                  <a16:creationId xmlns:a16="http://schemas.microsoft.com/office/drawing/2014/main" id="{2EB19387-B102-4CC1-86F2-FBFAFE2FD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r="65579"/>
            <a:stretch/>
          </p:blipFill>
          <p:spPr>
            <a:xfrm>
              <a:off x="76332" y="-113498"/>
              <a:ext cx="1806265" cy="273207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FDE8B48-BBDA-4132-AAC1-53FF2A169BF4}"/>
                </a:ext>
              </a:extLst>
            </p:cNvPr>
            <p:cNvSpPr txBox="1"/>
            <p:nvPr/>
          </p:nvSpPr>
          <p:spPr>
            <a:xfrm>
              <a:off x="2263227" y="-28485"/>
              <a:ext cx="10580001" cy="220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9044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98088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97132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96177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95221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94265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3309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92353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CHỦ ĐẦU TƯ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CÔNG TY CỔ PHẦN SHINEC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01419F8-A0E4-4DC1-86AD-E3B40F2EBC03}"/>
                </a:ext>
              </a:extLst>
            </p:cNvPr>
            <p:cNvGrpSpPr/>
            <p:nvPr/>
          </p:nvGrpSpPr>
          <p:grpSpPr>
            <a:xfrm>
              <a:off x="2009845" y="33992"/>
              <a:ext cx="5983705" cy="2598008"/>
              <a:chOff x="2009845" y="33992"/>
              <a:chExt cx="5983705" cy="2598008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7E269AD-6537-48A8-A55A-4A1806A31A71}"/>
                  </a:ext>
                </a:extLst>
              </p:cNvPr>
              <p:cNvCxnSpPr/>
              <p:nvPr/>
            </p:nvCxnSpPr>
            <p:spPr>
              <a:xfrm>
                <a:off x="2227954" y="33992"/>
                <a:ext cx="0" cy="2598008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44AF72B-34C2-4447-BA67-F656E3A55BE0}"/>
                  </a:ext>
                </a:extLst>
              </p:cNvPr>
              <p:cNvCxnSpPr/>
              <p:nvPr/>
            </p:nvCxnSpPr>
            <p:spPr>
              <a:xfrm>
                <a:off x="2330248" y="208547"/>
                <a:ext cx="0" cy="210151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3B8A08B-89D8-4F56-9D0B-8A899F54650F}"/>
                  </a:ext>
                </a:extLst>
              </p:cNvPr>
              <p:cNvCxnSpPr/>
              <p:nvPr/>
            </p:nvCxnSpPr>
            <p:spPr>
              <a:xfrm>
                <a:off x="2009845" y="2032612"/>
                <a:ext cx="5983705" cy="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49D5A8-F573-4098-976B-A978523FF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92" y="0"/>
            <a:ext cx="5191125" cy="86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69123A30-2549-42E4-9097-5704D2952D5B}"/>
              </a:ext>
            </a:extLst>
          </p:cNvPr>
          <p:cNvSpPr/>
          <p:nvPr/>
        </p:nvSpPr>
        <p:spPr>
          <a:xfrm>
            <a:off x="14756572" y="679093"/>
            <a:ext cx="322184" cy="2648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74CF6CC-0AED-4740-A09F-5D38D7F28A40}"/>
              </a:ext>
            </a:extLst>
          </p:cNvPr>
          <p:cNvSpPr txBox="1"/>
          <p:nvPr/>
        </p:nvSpPr>
        <p:spPr>
          <a:xfrm>
            <a:off x="15091976" y="585218"/>
            <a:ext cx="1299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Quảng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Ninh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10686-DF8D-4F54-B2E3-722D66B82B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678" y="6732683"/>
            <a:ext cx="1511917" cy="1374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9CF021-88E2-4FE7-B3F9-B6D66571FD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824" y="3973219"/>
            <a:ext cx="1409772" cy="13526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04F63D3-8C71-4EFF-9AEA-082913D255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166" y="4412023"/>
            <a:ext cx="2406373" cy="984156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2B5946A4-027D-4F0E-A392-2C03906A89E1}"/>
              </a:ext>
            </a:extLst>
          </p:cNvPr>
          <p:cNvGrpSpPr/>
          <p:nvPr/>
        </p:nvGrpSpPr>
        <p:grpSpPr>
          <a:xfrm>
            <a:off x="13893254" y="1068935"/>
            <a:ext cx="438978" cy="738792"/>
            <a:chOff x="14340837" y="1103123"/>
            <a:chExt cx="438978" cy="738792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B39A2D2-42F5-400D-82DE-0D09035538EF}"/>
                </a:ext>
              </a:extLst>
            </p:cNvPr>
            <p:cNvSpPr/>
            <p:nvPr/>
          </p:nvSpPr>
          <p:spPr>
            <a:xfrm>
              <a:off x="14340837" y="1103123"/>
              <a:ext cx="438978" cy="738792"/>
            </a:xfrm>
            <a:custGeom>
              <a:avLst/>
              <a:gdLst>
                <a:gd name="connsiteX0" fmla="*/ 113342 w 226684"/>
                <a:gd name="connsiteY0" fmla="*/ 0 h 393926"/>
                <a:gd name="connsiteX1" fmla="*/ 226684 w 226684"/>
                <a:gd name="connsiteY1" fmla="*/ 113342 h 393926"/>
                <a:gd name="connsiteX2" fmla="*/ 221796 w 226684"/>
                <a:gd name="connsiteY2" fmla="*/ 137551 h 393926"/>
                <a:gd name="connsiteX3" fmla="*/ 226684 w 226684"/>
                <a:gd name="connsiteY3" fmla="*/ 137551 h 393926"/>
                <a:gd name="connsiteX4" fmla="*/ 113342 w 226684"/>
                <a:gd name="connsiteY4" fmla="*/ 393926 h 393926"/>
                <a:gd name="connsiteX5" fmla="*/ 1 w 226684"/>
                <a:gd name="connsiteY5" fmla="*/ 137551 h 393926"/>
                <a:gd name="connsiteX6" fmla="*/ 4888 w 226684"/>
                <a:gd name="connsiteY6" fmla="*/ 137551 h 393926"/>
                <a:gd name="connsiteX7" fmla="*/ 0 w 226684"/>
                <a:gd name="connsiteY7" fmla="*/ 113342 h 393926"/>
                <a:gd name="connsiteX8" fmla="*/ 113342 w 226684"/>
                <a:gd name="connsiteY8" fmla="*/ 0 h 39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684" h="393926">
                  <a:moveTo>
                    <a:pt x="113342" y="0"/>
                  </a:moveTo>
                  <a:cubicBezTo>
                    <a:pt x="175939" y="0"/>
                    <a:pt x="226684" y="50745"/>
                    <a:pt x="226684" y="113342"/>
                  </a:cubicBezTo>
                  <a:lnTo>
                    <a:pt x="221796" y="137551"/>
                  </a:lnTo>
                  <a:lnTo>
                    <a:pt x="226684" y="137551"/>
                  </a:lnTo>
                  <a:lnTo>
                    <a:pt x="113342" y="393926"/>
                  </a:lnTo>
                  <a:lnTo>
                    <a:pt x="1" y="137551"/>
                  </a:lnTo>
                  <a:lnTo>
                    <a:pt x="4888" y="137551"/>
                  </a:lnTo>
                  <a:lnTo>
                    <a:pt x="0" y="113342"/>
                  </a:lnTo>
                  <a:cubicBezTo>
                    <a:pt x="0" y="50745"/>
                    <a:pt x="50745" y="0"/>
                    <a:pt x="113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0E2F910-10DF-44AD-9F47-C4E46B8F3704}"/>
                </a:ext>
              </a:extLst>
            </p:cNvPr>
            <p:cNvSpPr/>
            <p:nvPr/>
          </p:nvSpPr>
          <p:spPr>
            <a:xfrm>
              <a:off x="14400480" y="1193894"/>
              <a:ext cx="322184" cy="2648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2B44151-AC87-4C43-9566-8CB181B3E6D0}"/>
              </a:ext>
            </a:extLst>
          </p:cNvPr>
          <p:cNvSpPr txBox="1"/>
          <p:nvPr/>
        </p:nvSpPr>
        <p:spPr>
          <a:xfrm>
            <a:off x="13212308" y="850696"/>
            <a:ext cx="1299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Thái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Bình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B994B95-EA47-4D5C-8FE1-2E03E242E2EE}"/>
              </a:ext>
            </a:extLst>
          </p:cNvPr>
          <p:cNvGrpSpPr/>
          <p:nvPr/>
        </p:nvGrpSpPr>
        <p:grpSpPr>
          <a:xfrm>
            <a:off x="15271207" y="3928047"/>
            <a:ext cx="438978" cy="738792"/>
            <a:chOff x="14340837" y="1103123"/>
            <a:chExt cx="438978" cy="738792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E101CE7-BB4A-4128-B5C8-B06982C6C666}"/>
                </a:ext>
              </a:extLst>
            </p:cNvPr>
            <p:cNvSpPr/>
            <p:nvPr/>
          </p:nvSpPr>
          <p:spPr>
            <a:xfrm>
              <a:off x="14340837" y="1103123"/>
              <a:ext cx="438978" cy="738792"/>
            </a:xfrm>
            <a:custGeom>
              <a:avLst/>
              <a:gdLst>
                <a:gd name="connsiteX0" fmla="*/ 113342 w 226684"/>
                <a:gd name="connsiteY0" fmla="*/ 0 h 393926"/>
                <a:gd name="connsiteX1" fmla="*/ 226684 w 226684"/>
                <a:gd name="connsiteY1" fmla="*/ 113342 h 393926"/>
                <a:gd name="connsiteX2" fmla="*/ 221796 w 226684"/>
                <a:gd name="connsiteY2" fmla="*/ 137551 h 393926"/>
                <a:gd name="connsiteX3" fmla="*/ 226684 w 226684"/>
                <a:gd name="connsiteY3" fmla="*/ 137551 h 393926"/>
                <a:gd name="connsiteX4" fmla="*/ 113342 w 226684"/>
                <a:gd name="connsiteY4" fmla="*/ 393926 h 393926"/>
                <a:gd name="connsiteX5" fmla="*/ 1 w 226684"/>
                <a:gd name="connsiteY5" fmla="*/ 137551 h 393926"/>
                <a:gd name="connsiteX6" fmla="*/ 4888 w 226684"/>
                <a:gd name="connsiteY6" fmla="*/ 137551 h 393926"/>
                <a:gd name="connsiteX7" fmla="*/ 0 w 226684"/>
                <a:gd name="connsiteY7" fmla="*/ 113342 h 393926"/>
                <a:gd name="connsiteX8" fmla="*/ 113342 w 226684"/>
                <a:gd name="connsiteY8" fmla="*/ 0 h 39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684" h="393926">
                  <a:moveTo>
                    <a:pt x="113342" y="0"/>
                  </a:moveTo>
                  <a:cubicBezTo>
                    <a:pt x="175939" y="0"/>
                    <a:pt x="226684" y="50745"/>
                    <a:pt x="226684" y="113342"/>
                  </a:cubicBezTo>
                  <a:lnTo>
                    <a:pt x="221796" y="137551"/>
                  </a:lnTo>
                  <a:lnTo>
                    <a:pt x="226684" y="137551"/>
                  </a:lnTo>
                  <a:lnTo>
                    <a:pt x="113342" y="393926"/>
                  </a:lnTo>
                  <a:lnTo>
                    <a:pt x="1" y="137551"/>
                  </a:lnTo>
                  <a:lnTo>
                    <a:pt x="4888" y="137551"/>
                  </a:lnTo>
                  <a:lnTo>
                    <a:pt x="0" y="113342"/>
                  </a:lnTo>
                  <a:cubicBezTo>
                    <a:pt x="0" y="50745"/>
                    <a:pt x="50745" y="0"/>
                    <a:pt x="113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4017E50-09DD-4A27-BB5E-B70A37391405}"/>
                </a:ext>
              </a:extLst>
            </p:cNvPr>
            <p:cNvSpPr/>
            <p:nvPr/>
          </p:nvSpPr>
          <p:spPr>
            <a:xfrm>
              <a:off x="14400480" y="1193894"/>
              <a:ext cx="322184" cy="2648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CC2952E0-D726-4F17-B24F-06AD6D332F1A}"/>
              </a:ext>
            </a:extLst>
          </p:cNvPr>
          <p:cNvSpPr txBox="1"/>
          <p:nvPr/>
        </p:nvSpPr>
        <p:spPr>
          <a:xfrm>
            <a:off x="15710185" y="3864894"/>
            <a:ext cx="1299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Quảng</a:t>
            </a:r>
            <a:r>
              <a:rPr lang="en-US" sz="1600" b="1" dirty="0">
                <a:solidFill>
                  <a:schemeClr val="bg1"/>
                </a:solidFill>
              </a:rPr>
              <a:t> Nam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96B657-2C7B-4E77-9D05-9EFBB2322458}"/>
              </a:ext>
            </a:extLst>
          </p:cNvPr>
          <p:cNvGrpSpPr/>
          <p:nvPr/>
        </p:nvGrpSpPr>
        <p:grpSpPr>
          <a:xfrm>
            <a:off x="14561183" y="592651"/>
            <a:ext cx="438978" cy="738792"/>
            <a:chOff x="14340837" y="1103123"/>
            <a:chExt cx="438978" cy="738792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451D1DE-0886-4790-B5A6-4ABCAFC9C573}"/>
                </a:ext>
              </a:extLst>
            </p:cNvPr>
            <p:cNvSpPr/>
            <p:nvPr/>
          </p:nvSpPr>
          <p:spPr>
            <a:xfrm>
              <a:off x="14340837" y="1103123"/>
              <a:ext cx="438978" cy="738792"/>
            </a:xfrm>
            <a:custGeom>
              <a:avLst/>
              <a:gdLst>
                <a:gd name="connsiteX0" fmla="*/ 113342 w 226684"/>
                <a:gd name="connsiteY0" fmla="*/ 0 h 393926"/>
                <a:gd name="connsiteX1" fmla="*/ 226684 w 226684"/>
                <a:gd name="connsiteY1" fmla="*/ 113342 h 393926"/>
                <a:gd name="connsiteX2" fmla="*/ 221796 w 226684"/>
                <a:gd name="connsiteY2" fmla="*/ 137551 h 393926"/>
                <a:gd name="connsiteX3" fmla="*/ 226684 w 226684"/>
                <a:gd name="connsiteY3" fmla="*/ 137551 h 393926"/>
                <a:gd name="connsiteX4" fmla="*/ 113342 w 226684"/>
                <a:gd name="connsiteY4" fmla="*/ 393926 h 393926"/>
                <a:gd name="connsiteX5" fmla="*/ 1 w 226684"/>
                <a:gd name="connsiteY5" fmla="*/ 137551 h 393926"/>
                <a:gd name="connsiteX6" fmla="*/ 4888 w 226684"/>
                <a:gd name="connsiteY6" fmla="*/ 137551 h 393926"/>
                <a:gd name="connsiteX7" fmla="*/ 0 w 226684"/>
                <a:gd name="connsiteY7" fmla="*/ 113342 h 393926"/>
                <a:gd name="connsiteX8" fmla="*/ 113342 w 226684"/>
                <a:gd name="connsiteY8" fmla="*/ 0 h 39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684" h="393926">
                  <a:moveTo>
                    <a:pt x="113342" y="0"/>
                  </a:moveTo>
                  <a:cubicBezTo>
                    <a:pt x="175939" y="0"/>
                    <a:pt x="226684" y="50745"/>
                    <a:pt x="226684" y="113342"/>
                  </a:cubicBezTo>
                  <a:lnTo>
                    <a:pt x="221796" y="137551"/>
                  </a:lnTo>
                  <a:lnTo>
                    <a:pt x="226684" y="137551"/>
                  </a:lnTo>
                  <a:lnTo>
                    <a:pt x="113342" y="393926"/>
                  </a:lnTo>
                  <a:lnTo>
                    <a:pt x="1" y="137551"/>
                  </a:lnTo>
                  <a:lnTo>
                    <a:pt x="4888" y="137551"/>
                  </a:lnTo>
                  <a:lnTo>
                    <a:pt x="0" y="113342"/>
                  </a:lnTo>
                  <a:cubicBezTo>
                    <a:pt x="0" y="50745"/>
                    <a:pt x="50745" y="0"/>
                    <a:pt x="113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C98A884-9462-47D2-8268-A229986DCD00}"/>
                </a:ext>
              </a:extLst>
            </p:cNvPr>
            <p:cNvSpPr/>
            <p:nvPr/>
          </p:nvSpPr>
          <p:spPr>
            <a:xfrm>
              <a:off x="14400480" y="1193894"/>
              <a:ext cx="322184" cy="2648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BBD8F30-EE21-44F5-B831-1EDEDFD35ACE}"/>
              </a:ext>
            </a:extLst>
          </p:cNvPr>
          <p:cNvGrpSpPr/>
          <p:nvPr/>
        </p:nvGrpSpPr>
        <p:grpSpPr>
          <a:xfrm>
            <a:off x="15527565" y="4850639"/>
            <a:ext cx="438978" cy="738792"/>
            <a:chOff x="14340837" y="1103123"/>
            <a:chExt cx="438978" cy="738792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0F8FCE6-B0E2-4F78-A037-200E521599CB}"/>
                </a:ext>
              </a:extLst>
            </p:cNvPr>
            <p:cNvSpPr/>
            <p:nvPr/>
          </p:nvSpPr>
          <p:spPr>
            <a:xfrm>
              <a:off x="14340837" y="1103123"/>
              <a:ext cx="438978" cy="738792"/>
            </a:xfrm>
            <a:custGeom>
              <a:avLst/>
              <a:gdLst>
                <a:gd name="connsiteX0" fmla="*/ 113342 w 226684"/>
                <a:gd name="connsiteY0" fmla="*/ 0 h 393926"/>
                <a:gd name="connsiteX1" fmla="*/ 226684 w 226684"/>
                <a:gd name="connsiteY1" fmla="*/ 113342 h 393926"/>
                <a:gd name="connsiteX2" fmla="*/ 221796 w 226684"/>
                <a:gd name="connsiteY2" fmla="*/ 137551 h 393926"/>
                <a:gd name="connsiteX3" fmla="*/ 226684 w 226684"/>
                <a:gd name="connsiteY3" fmla="*/ 137551 h 393926"/>
                <a:gd name="connsiteX4" fmla="*/ 113342 w 226684"/>
                <a:gd name="connsiteY4" fmla="*/ 393926 h 393926"/>
                <a:gd name="connsiteX5" fmla="*/ 1 w 226684"/>
                <a:gd name="connsiteY5" fmla="*/ 137551 h 393926"/>
                <a:gd name="connsiteX6" fmla="*/ 4888 w 226684"/>
                <a:gd name="connsiteY6" fmla="*/ 137551 h 393926"/>
                <a:gd name="connsiteX7" fmla="*/ 0 w 226684"/>
                <a:gd name="connsiteY7" fmla="*/ 113342 h 393926"/>
                <a:gd name="connsiteX8" fmla="*/ 113342 w 226684"/>
                <a:gd name="connsiteY8" fmla="*/ 0 h 39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684" h="393926">
                  <a:moveTo>
                    <a:pt x="113342" y="0"/>
                  </a:moveTo>
                  <a:cubicBezTo>
                    <a:pt x="175939" y="0"/>
                    <a:pt x="226684" y="50745"/>
                    <a:pt x="226684" y="113342"/>
                  </a:cubicBezTo>
                  <a:lnTo>
                    <a:pt x="221796" y="137551"/>
                  </a:lnTo>
                  <a:lnTo>
                    <a:pt x="226684" y="137551"/>
                  </a:lnTo>
                  <a:lnTo>
                    <a:pt x="113342" y="393926"/>
                  </a:lnTo>
                  <a:lnTo>
                    <a:pt x="1" y="137551"/>
                  </a:lnTo>
                  <a:lnTo>
                    <a:pt x="4888" y="137551"/>
                  </a:lnTo>
                  <a:lnTo>
                    <a:pt x="0" y="113342"/>
                  </a:lnTo>
                  <a:cubicBezTo>
                    <a:pt x="0" y="50745"/>
                    <a:pt x="50745" y="0"/>
                    <a:pt x="113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FA4F6F4-4EEB-467E-A100-1C0361590AB8}"/>
                </a:ext>
              </a:extLst>
            </p:cNvPr>
            <p:cNvSpPr/>
            <p:nvPr/>
          </p:nvSpPr>
          <p:spPr>
            <a:xfrm>
              <a:off x="14400480" y="1193894"/>
              <a:ext cx="322184" cy="2648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4AF576D3-A660-47DF-9944-26F8C11B415A}"/>
              </a:ext>
            </a:extLst>
          </p:cNvPr>
          <p:cNvSpPr txBox="1"/>
          <p:nvPr/>
        </p:nvSpPr>
        <p:spPr>
          <a:xfrm>
            <a:off x="15872523" y="4877453"/>
            <a:ext cx="1299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Gia Lai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1A36B746-FE75-4B61-9F64-1BE48F8A8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411" y="5036858"/>
            <a:ext cx="1409772" cy="1352620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871A5779-6F2F-49E8-BEAB-CD486D8ED198}"/>
              </a:ext>
            </a:extLst>
          </p:cNvPr>
          <p:cNvGrpSpPr/>
          <p:nvPr/>
        </p:nvGrpSpPr>
        <p:grpSpPr>
          <a:xfrm>
            <a:off x="15950886" y="5810091"/>
            <a:ext cx="438978" cy="738792"/>
            <a:chOff x="14340837" y="1103123"/>
            <a:chExt cx="438978" cy="73879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77C5B3A-E780-4DDD-AC24-551B644F868B}"/>
                </a:ext>
              </a:extLst>
            </p:cNvPr>
            <p:cNvSpPr/>
            <p:nvPr/>
          </p:nvSpPr>
          <p:spPr>
            <a:xfrm>
              <a:off x="14340837" y="1103123"/>
              <a:ext cx="438978" cy="738792"/>
            </a:xfrm>
            <a:custGeom>
              <a:avLst/>
              <a:gdLst>
                <a:gd name="connsiteX0" fmla="*/ 113342 w 226684"/>
                <a:gd name="connsiteY0" fmla="*/ 0 h 393926"/>
                <a:gd name="connsiteX1" fmla="*/ 226684 w 226684"/>
                <a:gd name="connsiteY1" fmla="*/ 113342 h 393926"/>
                <a:gd name="connsiteX2" fmla="*/ 221796 w 226684"/>
                <a:gd name="connsiteY2" fmla="*/ 137551 h 393926"/>
                <a:gd name="connsiteX3" fmla="*/ 226684 w 226684"/>
                <a:gd name="connsiteY3" fmla="*/ 137551 h 393926"/>
                <a:gd name="connsiteX4" fmla="*/ 113342 w 226684"/>
                <a:gd name="connsiteY4" fmla="*/ 393926 h 393926"/>
                <a:gd name="connsiteX5" fmla="*/ 1 w 226684"/>
                <a:gd name="connsiteY5" fmla="*/ 137551 h 393926"/>
                <a:gd name="connsiteX6" fmla="*/ 4888 w 226684"/>
                <a:gd name="connsiteY6" fmla="*/ 137551 h 393926"/>
                <a:gd name="connsiteX7" fmla="*/ 0 w 226684"/>
                <a:gd name="connsiteY7" fmla="*/ 113342 h 393926"/>
                <a:gd name="connsiteX8" fmla="*/ 113342 w 226684"/>
                <a:gd name="connsiteY8" fmla="*/ 0 h 39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684" h="393926">
                  <a:moveTo>
                    <a:pt x="113342" y="0"/>
                  </a:moveTo>
                  <a:cubicBezTo>
                    <a:pt x="175939" y="0"/>
                    <a:pt x="226684" y="50745"/>
                    <a:pt x="226684" y="113342"/>
                  </a:cubicBezTo>
                  <a:lnTo>
                    <a:pt x="221796" y="137551"/>
                  </a:lnTo>
                  <a:lnTo>
                    <a:pt x="226684" y="137551"/>
                  </a:lnTo>
                  <a:lnTo>
                    <a:pt x="113342" y="393926"/>
                  </a:lnTo>
                  <a:lnTo>
                    <a:pt x="1" y="137551"/>
                  </a:lnTo>
                  <a:lnTo>
                    <a:pt x="4888" y="137551"/>
                  </a:lnTo>
                  <a:lnTo>
                    <a:pt x="0" y="113342"/>
                  </a:lnTo>
                  <a:cubicBezTo>
                    <a:pt x="0" y="50745"/>
                    <a:pt x="50745" y="0"/>
                    <a:pt x="113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7763C87-0FF7-4F3F-AD0B-0870A221B734}"/>
                </a:ext>
              </a:extLst>
            </p:cNvPr>
            <p:cNvSpPr/>
            <p:nvPr/>
          </p:nvSpPr>
          <p:spPr>
            <a:xfrm>
              <a:off x="14400480" y="1193894"/>
              <a:ext cx="322184" cy="2648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F2EB21AA-4DD8-417E-85CD-E59DC3DACF5A}"/>
              </a:ext>
            </a:extLst>
          </p:cNvPr>
          <p:cNvSpPr txBox="1"/>
          <p:nvPr/>
        </p:nvSpPr>
        <p:spPr>
          <a:xfrm>
            <a:off x="16117717" y="5516923"/>
            <a:ext cx="1299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Khánh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Hòa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rot="10800000">
            <a:off x="-2010" y="1207080"/>
            <a:ext cx="12444288" cy="7481058"/>
          </a:xfrm>
          <a:custGeom>
            <a:avLst/>
            <a:gdLst>
              <a:gd name="connsiteX0" fmla="*/ 2241243 w 7148513"/>
              <a:gd name="connsiteY0" fmla="*/ 0 h 6863316"/>
              <a:gd name="connsiteX1" fmla="*/ 3815787 w 7148513"/>
              <a:gd name="connsiteY1" fmla="*/ 0 h 6863316"/>
              <a:gd name="connsiteX2" fmla="*/ 5462587 w 7148513"/>
              <a:gd name="connsiteY2" fmla="*/ 0 h 6863316"/>
              <a:gd name="connsiteX3" fmla="*/ 5462587 w 7148513"/>
              <a:gd name="connsiteY3" fmla="*/ 5316 h 6863316"/>
              <a:gd name="connsiteX4" fmla="*/ 7148513 w 7148513"/>
              <a:gd name="connsiteY4" fmla="*/ 5316 h 6863316"/>
              <a:gd name="connsiteX5" fmla="*/ 7148513 w 7148513"/>
              <a:gd name="connsiteY5" fmla="*/ 6863316 h 6863316"/>
              <a:gd name="connsiteX6" fmla="*/ 5462587 w 7148513"/>
              <a:gd name="connsiteY6" fmla="*/ 6863316 h 6863316"/>
              <a:gd name="connsiteX7" fmla="*/ 5462587 w 7148513"/>
              <a:gd name="connsiteY7" fmla="*/ 6858000 h 6863316"/>
              <a:gd name="connsiteX8" fmla="*/ 3815787 w 7148513"/>
              <a:gd name="connsiteY8" fmla="*/ 6858000 h 6863316"/>
              <a:gd name="connsiteX9" fmla="*/ 2270896 w 7148513"/>
              <a:gd name="connsiteY9" fmla="*/ 6858000 h 6863316"/>
              <a:gd name="connsiteX10" fmla="*/ 0 w 7148513"/>
              <a:gd name="connsiteY10" fmla="*/ 3406466 h 686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8513" h="6863316">
                <a:moveTo>
                  <a:pt x="2241243" y="0"/>
                </a:moveTo>
                <a:lnTo>
                  <a:pt x="3815787" y="0"/>
                </a:lnTo>
                <a:lnTo>
                  <a:pt x="5462587" y="0"/>
                </a:lnTo>
                <a:lnTo>
                  <a:pt x="5462587" y="5316"/>
                </a:lnTo>
                <a:lnTo>
                  <a:pt x="7148513" y="5316"/>
                </a:lnTo>
                <a:lnTo>
                  <a:pt x="7148513" y="6863316"/>
                </a:lnTo>
                <a:lnTo>
                  <a:pt x="5462587" y="6863316"/>
                </a:lnTo>
                <a:lnTo>
                  <a:pt x="5462587" y="6858000"/>
                </a:lnTo>
                <a:lnTo>
                  <a:pt x="3815787" y="6858000"/>
                </a:lnTo>
                <a:lnTo>
                  <a:pt x="2270896" y="6858000"/>
                </a:lnTo>
                <a:lnTo>
                  <a:pt x="0" y="3406466"/>
                </a:lnTo>
                <a:close/>
              </a:path>
            </a:pathLst>
          </a:custGeom>
          <a:solidFill>
            <a:srgbClr val="006838"/>
          </a:solidFill>
          <a:ln>
            <a:noFill/>
          </a:ln>
          <a:effectLst>
            <a:outerShdw blurRad="558800" dist="76200" dir="10800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8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6C4F65-911C-4B62-B53D-151DCA3A159A}"/>
              </a:ext>
            </a:extLst>
          </p:cNvPr>
          <p:cNvSpPr txBox="1"/>
          <p:nvPr/>
        </p:nvSpPr>
        <p:spPr>
          <a:xfrm>
            <a:off x="5210782" y="6479706"/>
            <a:ext cx="33762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spcBef>
                <a:spcPts val="300"/>
              </a:spcBef>
              <a:spcAft>
                <a:spcPts val="300"/>
              </a:spcAft>
            </a:pPr>
            <a:r>
              <a:rPr lang="en-US" sz="196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96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6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196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6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196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6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196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6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196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6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r>
              <a:rPr lang="en-US" sz="196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96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96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196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6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196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960" b="1" dirty="0" smtClean="0">
                <a:solidFill>
                  <a:srgbClr val="FFFF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350ha</a:t>
            </a:r>
            <a:endParaRPr lang="en-US" sz="1960" b="1" dirty="0">
              <a:solidFill>
                <a:srgbClr val="FFFF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96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196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6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196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960" b="1" dirty="0" smtClean="0">
                <a:solidFill>
                  <a:srgbClr val="FFFF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370 </a:t>
            </a:r>
            <a:r>
              <a:rPr lang="en-US" sz="1960" b="1" dirty="0">
                <a:solidFill>
                  <a:srgbClr val="FFFF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</a:t>
            </a:r>
            <a:r>
              <a:rPr lang="en-US" sz="1960" dirty="0">
                <a:solidFill>
                  <a:srgbClr val="FFFF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96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96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1960" b="1" dirty="0">
                <a:latin typeface="Calibri" panose="020F0502020204030204" pitchFamily="34" charset="0"/>
                <a:cs typeface="Calibri" panose="020F0502020204030204" pitchFamily="34" charset="0"/>
              </a:rPr>
              <a:t> Lai</a:t>
            </a:r>
            <a:r>
              <a:rPr lang="en-US" sz="196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960" b="1" dirty="0" smtClean="0">
                <a:solidFill>
                  <a:srgbClr val="FFFF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75ha</a:t>
            </a:r>
            <a:endParaRPr lang="en-US" sz="1960" b="1" dirty="0">
              <a:solidFill>
                <a:srgbClr val="FFFF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96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Khánh</a:t>
            </a:r>
            <a:r>
              <a:rPr lang="en-US" sz="196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6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196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960" b="1" dirty="0" smtClean="0">
                <a:solidFill>
                  <a:srgbClr val="FFFF00"/>
                </a:solidFill>
                <a:cs typeface="Calibri" panose="020F0502020204030204" pitchFamily="34" charset="0"/>
              </a:rPr>
              <a:t>3</a:t>
            </a:r>
            <a:r>
              <a:rPr lang="en-US" sz="1960" b="1" dirty="0" smtClean="0">
                <a:solidFill>
                  <a:srgbClr val="FFFF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00ha</a:t>
            </a:r>
            <a:endParaRPr lang="en-US" sz="1960" b="1" dirty="0">
              <a:solidFill>
                <a:srgbClr val="FFFF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B6C4F65-911C-4B62-B53D-151DCA3A159A}"/>
              </a:ext>
            </a:extLst>
          </p:cNvPr>
          <p:cNvSpPr txBox="1"/>
          <p:nvPr/>
        </p:nvSpPr>
        <p:spPr>
          <a:xfrm>
            <a:off x="148652" y="1362537"/>
            <a:ext cx="86733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Ông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Phạm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Hồng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Điệp</a:t>
            </a:r>
            <a:r>
              <a:rPr lang="en-US" sz="2800" b="1" dirty="0">
                <a:solidFill>
                  <a:srgbClr val="FFFF00"/>
                </a:solidFill>
              </a:rPr>
              <a:t> – </a:t>
            </a:r>
            <a:r>
              <a:rPr lang="en-US" sz="2800" b="1" dirty="0" err="1" smtClean="0">
                <a:solidFill>
                  <a:srgbClr val="FFFF00"/>
                </a:solidFill>
              </a:rPr>
              <a:t>Chủ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tịch</a:t>
            </a:r>
            <a:r>
              <a:rPr lang="en-US" sz="2800" b="1" dirty="0" smtClean="0">
                <a:solidFill>
                  <a:srgbClr val="FFFF00"/>
                </a:solidFill>
              </a:rPr>
              <a:t> HĐQT </a:t>
            </a:r>
            <a:r>
              <a:rPr lang="en-US" sz="2800" b="1" dirty="0" err="1" smtClean="0">
                <a:solidFill>
                  <a:srgbClr val="FFFF00"/>
                </a:solidFill>
              </a:rPr>
              <a:t>kiêm</a:t>
            </a:r>
            <a:r>
              <a:rPr lang="en-US" sz="2800" b="1" dirty="0" smtClean="0">
                <a:solidFill>
                  <a:srgbClr val="FFFF00"/>
                </a:solidFill>
              </a:rPr>
              <a:t> TGĐ </a:t>
            </a:r>
            <a:r>
              <a:rPr lang="en-US" sz="2800" b="1" dirty="0" err="1">
                <a:solidFill>
                  <a:srgbClr val="FFFF00"/>
                </a:solidFill>
              </a:rPr>
              <a:t>Công</a:t>
            </a:r>
            <a:r>
              <a:rPr lang="en-US" sz="2800" b="1" dirty="0">
                <a:solidFill>
                  <a:srgbClr val="FFFF00"/>
                </a:solidFill>
              </a:rPr>
              <a:t> ty </a:t>
            </a:r>
            <a:r>
              <a:rPr lang="en-US" sz="2800" b="1" dirty="0" err="1">
                <a:solidFill>
                  <a:srgbClr val="FFFF00"/>
                </a:solidFill>
              </a:rPr>
              <a:t>Cổ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phần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Shinec</a:t>
            </a:r>
            <a:r>
              <a:rPr lang="en-US" sz="2800" b="1" dirty="0">
                <a:solidFill>
                  <a:srgbClr val="FFFF00"/>
                </a:solidFill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</a:rPr>
              <a:t>chủ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đầu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tư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KCN Nam </a:t>
            </a:r>
            <a:r>
              <a:rPr lang="en-US" sz="2800" b="1" dirty="0" err="1">
                <a:solidFill>
                  <a:srgbClr val="FFFF00"/>
                </a:solidFill>
              </a:rPr>
              <a:t>Cầu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Kiền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endParaRPr lang="en-US" sz="2800" i="1" dirty="0" smtClean="0"/>
          </a:p>
          <a:p>
            <a:pPr algn="ctr"/>
            <a:r>
              <a:rPr lang="en-US" sz="2800" i="1" dirty="0" smtClean="0"/>
              <a:t>“</a:t>
            </a:r>
            <a:r>
              <a:rPr lang="en-US" sz="2800" i="1" dirty="0" err="1"/>
              <a:t>Chúng</a:t>
            </a:r>
            <a:r>
              <a:rPr lang="en-US" sz="2800" i="1" dirty="0"/>
              <a:t> </a:t>
            </a:r>
            <a:r>
              <a:rPr lang="en-US" sz="2800" i="1" dirty="0" err="1"/>
              <a:t>tôi</a:t>
            </a:r>
            <a:r>
              <a:rPr lang="en-US" sz="2800" i="1" dirty="0"/>
              <a:t> </a:t>
            </a:r>
            <a:r>
              <a:rPr lang="en-US" sz="2800" i="1" dirty="0" err="1"/>
              <a:t>chung</a:t>
            </a:r>
            <a:r>
              <a:rPr lang="en-US" sz="2800" i="1" dirty="0"/>
              <a:t> </a:t>
            </a:r>
            <a:r>
              <a:rPr lang="en-US" sz="2800" i="1" dirty="0" err="1"/>
              <a:t>tay</a:t>
            </a:r>
            <a:r>
              <a:rPr lang="en-US" sz="2800" i="1" dirty="0"/>
              <a:t> </a:t>
            </a:r>
            <a:r>
              <a:rPr lang="en-US" sz="2800" i="1" dirty="0" err="1"/>
              <a:t>xây</a:t>
            </a:r>
            <a:r>
              <a:rPr lang="en-US" sz="2800" i="1" dirty="0"/>
              <a:t> </a:t>
            </a:r>
            <a:r>
              <a:rPr lang="en-US" sz="2800" i="1" dirty="0" err="1"/>
              <a:t>dựng</a:t>
            </a:r>
            <a:r>
              <a:rPr lang="en-US" sz="2800" i="1" dirty="0"/>
              <a:t> </a:t>
            </a:r>
            <a:r>
              <a:rPr lang="en-US" sz="2800" i="1" dirty="0" err="1"/>
              <a:t>thành</a:t>
            </a:r>
            <a:r>
              <a:rPr lang="en-US" sz="2800" i="1" dirty="0"/>
              <a:t> </a:t>
            </a:r>
            <a:r>
              <a:rPr lang="en-US" sz="2800" i="1" dirty="0" err="1"/>
              <a:t>công</a:t>
            </a:r>
            <a:r>
              <a:rPr lang="en-US" sz="2800" i="1" dirty="0"/>
              <a:t> KCN </a:t>
            </a:r>
            <a:r>
              <a:rPr lang="en-US" sz="2800" i="1" dirty="0" err="1"/>
              <a:t>Sinh</a:t>
            </a:r>
            <a:r>
              <a:rPr lang="en-US" sz="2800" i="1" dirty="0"/>
              <a:t> </a:t>
            </a:r>
            <a:r>
              <a:rPr lang="en-US" sz="2800" i="1" dirty="0" err="1"/>
              <a:t>Thái</a:t>
            </a:r>
            <a:r>
              <a:rPr lang="en-US" sz="2800" i="1" dirty="0"/>
              <a:t> </a:t>
            </a:r>
            <a:r>
              <a:rPr lang="en-US" sz="2800" i="1" dirty="0" err="1"/>
              <a:t>theo</a:t>
            </a:r>
            <a:r>
              <a:rPr lang="en-US" sz="2800" i="1" dirty="0"/>
              <a:t> </a:t>
            </a:r>
            <a:r>
              <a:rPr lang="en-US" sz="2800" i="1" dirty="0" err="1"/>
              <a:t>đúng</a:t>
            </a:r>
            <a:r>
              <a:rPr lang="en-US" sz="2800" i="1" dirty="0"/>
              <a:t> </a:t>
            </a:r>
            <a:r>
              <a:rPr lang="en-US" sz="2800" i="1" dirty="0" err="1"/>
              <a:t>nghĩa</a:t>
            </a:r>
            <a:r>
              <a:rPr lang="en-US" sz="2800" i="1" dirty="0"/>
              <a:t> </a:t>
            </a:r>
            <a:r>
              <a:rPr lang="en-US" sz="2800" i="1" dirty="0" err="1"/>
              <a:t>tại</a:t>
            </a:r>
            <a:r>
              <a:rPr lang="en-US" sz="2800" i="1" dirty="0"/>
              <a:t> Nam </a:t>
            </a:r>
            <a:r>
              <a:rPr lang="en-US" sz="2800" i="1" dirty="0" err="1"/>
              <a:t>Cầu</a:t>
            </a:r>
            <a:r>
              <a:rPr lang="en-US" sz="2800" i="1" dirty="0"/>
              <a:t> </a:t>
            </a:r>
            <a:r>
              <a:rPr lang="en-US" sz="2800" i="1" dirty="0" err="1"/>
              <a:t>Kiền</a:t>
            </a:r>
            <a:r>
              <a:rPr lang="en-US" sz="2800" i="1" dirty="0"/>
              <a:t>,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niềm</a:t>
            </a:r>
            <a:r>
              <a:rPr lang="en-US" sz="2800" i="1" dirty="0"/>
              <a:t> </a:t>
            </a:r>
            <a:r>
              <a:rPr lang="en-US" sz="2800" i="1" dirty="0" err="1"/>
              <a:t>tự</a:t>
            </a:r>
            <a:r>
              <a:rPr lang="en-US" sz="2800" i="1" dirty="0"/>
              <a:t> </a:t>
            </a:r>
            <a:r>
              <a:rPr lang="en-US" sz="2800" i="1" dirty="0" err="1"/>
              <a:t>hào</a:t>
            </a:r>
            <a:r>
              <a:rPr lang="en-US" sz="2800" i="1" dirty="0"/>
              <a:t> </a:t>
            </a:r>
            <a:r>
              <a:rPr lang="en-US" sz="2800" i="1" dirty="0" err="1"/>
              <a:t>này</a:t>
            </a:r>
            <a:r>
              <a:rPr lang="en-US" sz="2800" i="1" dirty="0"/>
              <a:t> </a:t>
            </a:r>
            <a:r>
              <a:rPr lang="en-US" sz="2800" i="1" dirty="0" err="1"/>
              <a:t>từ</a:t>
            </a:r>
            <a:r>
              <a:rPr lang="en-US" sz="2800" i="1" dirty="0"/>
              <a:t> </a:t>
            </a:r>
            <a:r>
              <a:rPr lang="en-US" sz="2800" i="1" dirty="0" err="1"/>
              <a:t>Hải</a:t>
            </a:r>
            <a:r>
              <a:rPr lang="en-US" sz="2800" i="1" dirty="0"/>
              <a:t> </a:t>
            </a:r>
            <a:r>
              <a:rPr lang="en-US" sz="2800" i="1" dirty="0" err="1"/>
              <a:t>Phòng</a:t>
            </a:r>
            <a:r>
              <a:rPr lang="en-US" sz="2800" i="1" dirty="0"/>
              <a:t> </a:t>
            </a:r>
            <a:r>
              <a:rPr lang="en-US" sz="2800" i="1" dirty="0" err="1"/>
              <a:t>truyền</a:t>
            </a:r>
            <a:r>
              <a:rPr lang="en-US" sz="2800" i="1" dirty="0"/>
              <a:t> </a:t>
            </a:r>
            <a:r>
              <a:rPr lang="en-US" sz="2800" i="1" dirty="0" err="1"/>
              <a:t>cảm</a:t>
            </a:r>
            <a:r>
              <a:rPr lang="en-US" sz="2800" i="1" dirty="0"/>
              <a:t> </a:t>
            </a:r>
            <a:r>
              <a:rPr lang="en-US" sz="2800" i="1" dirty="0" err="1"/>
              <a:t>hứng</a:t>
            </a:r>
            <a:r>
              <a:rPr lang="en-US" sz="2800" i="1" dirty="0"/>
              <a:t> </a:t>
            </a:r>
            <a:r>
              <a:rPr lang="en-US" sz="2800" i="1" dirty="0" err="1"/>
              <a:t>cho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Nhà</a:t>
            </a:r>
            <a:r>
              <a:rPr lang="en-US" sz="2800" i="1" dirty="0"/>
              <a:t> </a:t>
            </a:r>
            <a:r>
              <a:rPr lang="en-US" sz="2800" i="1" dirty="0" err="1"/>
              <a:t>đầu</a:t>
            </a:r>
            <a:r>
              <a:rPr lang="en-US" sz="2800" i="1" dirty="0"/>
              <a:t> </a:t>
            </a:r>
            <a:r>
              <a:rPr lang="en-US" sz="2800" i="1" dirty="0" err="1"/>
              <a:t>tư</a:t>
            </a:r>
            <a:r>
              <a:rPr lang="en-US" sz="2800" i="1" dirty="0"/>
              <a:t> </a:t>
            </a:r>
            <a:r>
              <a:rPr lang="en-US" sz="2800" i="1" dirty="0" err="1"/>
              <a:t>trong</a:t>
            </a:r>
            <a:r>
              <a:rPr lang="en-US" sz="2800" i="1" dirty="0"/>
              <a:t> </a:t>
            </a:r>
            <a:r>
              <a:rPr lang="en-US" sz="2800" i="1" dirty="0" err="1"/>
              <a:t>cả</a:t>
            </a:r>
            <a:r>
              <a:rPr lang="en-US" sz="2800" i="1" dirty="0"/>
              <a:t> </a:t>
            </a:r>
            <a:r>
              <a:rPr lang="en-US" sz="2800" i="1" dirty="0" err="1"/>
              <a:t>nước</a:t>
            </a:r>
            <a:r>
              <a:rPr lang="en-US" sz="2800" i="1" dirty="0"/>
              <a:t> </a:t>
            </a:r>
            <a:r>
              <a:rPr lang="en-US" sz="2800" i="1" dirty="0" err="1"/>
              <a:t>có</a:t>
            </a:r>
            <a:r>
              <a:rPr lang="en-US" sz="2800" i="1" dirty="0"/>
              <a:t>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nhìn</a:t>
            </a:r>
            <a:r>
              <a:rPr lang="en-US" sz="2800" i="1" dirty="0"/>
              <a:t> </a:t>
            </a:r>
            <a:r>
              <a:rPr lang="en-US" sz="2800" i="1" dirty="0" err="1"/>
              <a:t>đầu</a:t>
            </a:r>
            <a:r>
              <a:rPr lang="en-US" sz="2800" i="1" dirty="0"/>
              <a:t> </a:t>
            </a:r>
            <a:r>
              <a:rPr lang="en-US" sz="2800" i="1" dirty="0" err="1"/>
              <a:t>tư</a:t>
            </a:r>
            <a:r>
              <a:rPr lang="en-US" sz="2800" i="1" dirty="0"/>
              <a:t> </a:t>
            </a:r>
            <a:r>
              <a:rPr lang="en-US" sz="2800" i="1" dirty="0" err="1"/>
              <a:t>bền</a:t>
            </a:r>
            <a:r>
              <a:rPr lang="en-US" sz="2800" i="1" dirty="0"/>
              <a:t> </a:t>
            </a:r>
            <a:r>
              <a:rPr lang="en-US" sz="2800" i="1" dirty="0" err="1"/>
              <a:t>vững</a:t>
            </a:r>
            <a:r>
              <a:rPr lang="en-US" sz="2800" i="1" dirty="0"/>
              <a:t>, </a:t>
            </a:r>
            <a:r>
              <a:rPr lang="en-US" sz="2800" i="1" dirty="0" err="1"/>
              <a:t>đầu</a:t>
            </a:r>
            <a:r>
              <a:rPr lang="en-US" sz="2800" i="1" dirty="0"/>
              <a:t> </a:t>
            </a:r>
            <a:r>
              <a:rPr lang="en-US" sz="2800" i="1" dirty="0" err="1"/>
              <a:t>tư</a:t>
            </a:r>
            <a:r>
              <a:rPr lang="en-US" sz="2800" i="1" dirty="0"/>
              <a:t> </a:t>
            </a:r>
            <a:r>
              <a:rPr lang="en-US" sz="2800" i="1" dirty="0" err="1"/>
              <a:t>cho</a:t>
            </a:r>
            <a:r>
              <a:rPr lang="en-US" sz="2800" i="1" dirty="0"/>
              <a:t> </a:t>
            </a:r>
            <a:r>
              <a:rPr lang="en-US" sz="2800" i="1" dirty="0" err="1"/>
              <a:t>tương</a:t>
            </a:r>
            <a:r>
              <a:rPr lang="en-US" sz="2800" i="1" dirty="0"/>
              <a:t> </a:t>
            </a:r>
            <a:r>
              <a:rPr lang="en-US" sz="2800" i="1" dirty="0" err="1"/>
              <a:t>lai</a:t>
            </a:r>
            <a:r>
              <a:rPr lang="en-US" sz="2800" i="1" dirty="0"/>
              <a:t> </a:t>
            </a:r>
            <a:r>
              <a:rPr lang="en-US" sz="2800" i="1" dirty="0" err="1"/>
              <a:t>phát</a:t>
            </a:r>
            <a:r>
              <a:rPr lang="en-US" sz="2800" i="1" dirty="0"/>
              <a:t> </a:t>
            </a:r>
            <a:r>
              <a:rPr lang="en-US" sz="2800" i="1" dirty="0" err="1"/>
              <a:t>triển</a:t>
            </a:r>
            <a:r>
              <a:rPr lang="en-US" sz="2800" i="1" dirty="0"/>
              <a:t> </a:t>
            </a:r>
            <a:r>
              <a:rPr lang="en-US" sz="2800" i="1" dirty="0" err="1"/>
              <a:t>kinh</a:t>
            </a:r>
            <a:r>
              <a:rPr lang="en-US" sz="2800" i="1" dirty="0"/>
              <a:t> </a:t>
            </a:r>
            <a:r>
              <a:rPr lang="en-US" sz="2800" i="1" dirty="0" err="1"/>
              <a:t>tế</a:t>
            </a:r>
            <a:r>
              <a:rPr lang="en-US" sz="2800" i="1" dirty="0"/>
              <a:t> </a:t>
            </a:r>
            <a:r>
              <a:rPr lang="en-US" sz="2800" i="1" dirty="0" err="1"/>
              <a:t>gắn</a:t>
            </a:r>
            <a:r>
              <a:rPr lang="en-US" sz="2800" i="1" dirty="0"/>
              <a:t> </a:t>
            </a:r>
            <a:r>
              <a:rPr lang="en-US" sz="2800" i="1" dirty="0" err="1"/>
              <a:t>chặt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bảo</a:t>
            </a:r>
            <a:r>
              <a:rPr lang="en-US" sz="2800" i="1" dirty="0"/>
              <a:t> </a:t>
            </a:r>
            <a:r>
              <a:rPr lang="en-US" sz="2800" i="1" dirty="0" err="1"/>
              <a:t>vệ</a:t>
            </a:r>
            <a:r>
              <a:rPr lang="en-US" sz="2800" i="1" dirty="0"/>
              <a:t> </a:t>
            </a:r>
            <a:r>
              <a:rPr lang="en-US" sz="2800" i="1" dirty="0" err="1"/>
              <a:t>môi</a:t>
            </a:r>
            <a:r>
              <a:rPr lang="en-US" sz="2800" i="1" dirty="0"/>
              <a:t> </a:t>
            </a:r>
            <a:r>
              <a:rPr lang="en-US" sz="2800" i="1" dirty="0" err="1"/>
              <a:t>trường</a:t>
            </a:r>
            <a:r>
              <a:rPr lang="en-US" sz="2800" i="1" dirty="0"/>
              <a:t>. </a:t>
            </a:r>
            <a:r>
              <a:rPr lang="en-US" sz="2800" i="1" dirty="0" err="1"/>
              <a:t>Từ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 </a:t>
            </a:r>
            <a:r>
              <a:rPr lang="en-US" sz="2800" i="1" dirty="0" err="1"/>
              <a:t>tạo</a:t>
            </a:r>
            <a:r>
              <a:rPr lang="en-US" sz="2800" i="1" dirty="0"/>
              <a:t> </a:t>
            </a:r>
            <a:r>
              <a:rPr lang="en-US" sz="2800" i="1" dirty="0" err="1"/>
              <a:t>ra</a:t>
            </a:r>
            <a:r>
              <a:rPr lang="en-US" sz="2800" i="1" dirty="0"/>
              <a:t> </a:t>
            </a:r>
            <a:r>
              <a:rPr lang="en-US" sz="2800" i="1" dirty="0" err="1"/>
              <a:t>nhiều</a:t>
            </a:r>
            <a:r>
              <a:rPr lang="en-US" sz="2800" i="1" dirty="0"/>
              <a:t> </a:t>
            </a:r>
            <a:r>
              <a:rPr lang="en-US" sz="2800" i="1" dirty="0" err="1"/>
              <a:t>hệ</a:t>
            </a:r>
            <a:r>
              <a:rPr lang="en-US" sz="2800" i="1" dirty="0"/>
              <a:t> </a:t>
            </a:r>
            <a:r>
              <a:rPr lang="en-US" sz="2800" i="1" dirty="0" err="1"/>
              <a:t>sinh</a:t>
            </a:r>
            <a:r>
              <a:rPr lang="en-US" sz="2800" i="1" dirty="0"/>
              <a:t> </a:t>
            </a:r>
            <a:r>
              <a:rPr lang="en-US" sz="2800" i="1" dirty="0" err="1"/>
              <a:t>thái</a:t>
            </a:r>
            <a:r>
              <a:rPr lang="en-US" sz="2800" i="1" dirty="0"/>
              <a:t> </a:t>
            </a:r>
            <a:r>
              <a:rPr lang="en-US" sz="2800" i="1" dirty="0" err="1"/>
              <a:t>cộng</a:t>
            </a:r>
            <a:r>
              <a:rPr lang="en-US" sz="2800" i="1" dirty="0"/>
              <a:t> </a:t>
            </a:r>
            <a:r>
              <a:rPr lang="en-US" sz="2800" i="1" dirty="0" err="1"/>
              <a:t>sinh</a:t>
            </a:r>
            <a:r>
              <a:rPr lang="en-US" sz="2800" i="1" dirty="0"/>
              <a:t> </a:t>
            </a:r>
            <a:r>
              <a:rPr lang="en-US" sz="2800" i="1" dirty="0" err="1"/>
              <a:t>đem</a:t>
            </a:r>
            <a:r>
              <a:rPr lang="en-US" sz="2800" i="1" dirty="0"/>
              <a:t> </a:t>
            </a:r>
            <a:r>
              <a:rPr lang="en-US" sz="2800" i="1" dirty="0" err="1"/>
              <a:t>niềm</a:t>
            </a:r>
            <a:r>
              <a:rPr lang="en-US" sz="2800" i="1" dirty="0"/>
              <a:t> </a:t>
            </a:r>
            <a:r>
              <a:rPr lang="en-US" sz="2800" i="1" dirty="0" err="1"/>
              <a:t>hạnh</a:t>
            </a:r>
            <a:r>
              <a:rPr lang="en-US" sz="2800" i="1" dirty="0"/>
              <a:t> </a:t>
            </a:r>
            <a:r>
              <a:rPr lang="en-US" sz="2800" i="1" dirty="0" err="1"/>
              <a:t>phúc</a:t>
            </a:r>
            <a:r>
              <a:rPr lang="en-US" sz="2800" i="1" dirty="0"/>
              <a:t> </a:t>
            </a:r>
            <a:r>
              <a:rPr lang="en-US" sz="2800" i="1" dirty="0" err="1"/>
              <a:t>đến</a:t>
            </a:r>
            <a:r>
              <a:rPr lang="en-US" sz="2800" i="1" dirty="0"/>
              <a:t> </a:t>
            </a:r>
            <a:r>
              <a:rPr lang="en-US" sz="2800" i="1" dirty="0" err="1"/>
              <a:t>cho</a:t>
            </a:r>
            <a:r>
              <a:rPr lang="en-US" sz="2800" i="1" dirty="0"/>
              <a:t> </a:t>
            </a:r>
            <a:r>
              <a:rPr lang="en-US" sz="2800" i="1" dirty="0" err="1"/>
              <a:t>mọi</a:t>
            </a:r>
            <a:r>
              <a:rPr lang="en-US" sz="2800" i="1" dirty="0"/>
              <a:t> </a:t>
            </a:r>
            <a:r>
              <a:rPr lang="en-US" sz="2800" i="1" dirty="0" err="1"/>
              <a:t>người</a:t>
            </a:r>
            <a:r>
              <a:rPr lang="en-US" sz="2800" i="1" dirty="0" smtClean="0"/>
              <a:t>.”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65AD6C-CE6C-46C4-8050-94EE5F28E4F8}"/>
              </a:ext>
            </a:extLst>
          </p:cNvPr>
          <p:cNvSpPr/>
          <p:nvPr/>
        </p:nvSpPr>
        <p:spPr>
          <a:xfrm>
            <a:off x="-409259" y="6427536"/>
            <a:ext cx="2584827" cy="555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72"/>
              </a:spcBef>
              <a:spcAft>
                <a:spcPts val="672"/>
              </a:spcAft>
            </a:pPr>
            <a:r>
              <a:rPr lang="en-US" sz="2688" b="1" dirty="0">
                <a:solidFill>
                  <a:srgbClr val="FFFF00"/>
                </a:solidFill>
              </a:rPr>
              <a:t>2000 Ha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2660E8-8170-4611-9DF7-B965AC3A4A65}"/>
              </a:ext>
            </a:extLst>
          </p:cNvPr>
          <p:cNvSpPr/>
          <p:nvPr/>
        </p:nvSpPr>
        <p:spPr>
          <a:xfrm>
            <a:off x="301323" y="7106863"/>
            <a:ext cx="1318448" cy="555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72"/>
              </a:spcBef>
              <a:spcAft>
                <a:spcPts val="672"/>
              </a:spcAft>
            </a:pPr>
            <a:r>
              <a:rPr lang="en-US" sz="2688" b="1" dirty="0">
                <a:solidFill>
                  <a:srgbClr val="FFFF00"/>
                </a:solidFill>
              </a:rPr>
              <a:t>100 Ha</a:t>
            </a:r>
            <a:endParaRPr lang="en-US" sz="2688" dirty="0">
              <a:solidFill>
                <a:srgbClr val="FFFF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5CD61DA-8FB6-4B31-B93E-8A1744AE08C5}"/>
              </a:ext>
            </a:extLst>
          </p:cNvPr>
          <p:cNvSpPr/>
          <p:nvPr/>
        </p:nvSpPr>
        <p:spPr>
          <a:xfrm>
            <a:off x="40524" y="7777085"/>
            <a:ext cx="1369454" cy="555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72"/>
              </a:spcBef>
              <a:spcAft>
                <a:spcPts val="672"/>
              </a:spcAft>
            </a:pPr>
            <a:r>
              <a:rPr lang="en-US" sz="2688" b="1" dirty="0">
                <a:solidFill>
                  <a:srgbClr val="FFFF00"/>
                </a:solidFill>
              </a:rPr>
              <a:t>05</a:t>
            </a:r>
            <a:endParaRPr lang="en-US" sz="2688" dirty="0">
              <a:solidFill>
                <a:srgbClr val="FFFF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F653A2-55DC-40A7-A662-FE8CAF861BDE}"/>
              </a:ext>
            </a:extLst>
          </p:cNvPr>
          <p:cNvSpPr txBox="1"/>
          <p:nvPr/>
        </p:nvSpPr>
        <p:spPr>
          <a:xfrm>
            <a:off x="1635259" y="6401262"/>
            <a:ext cx="3664842" cy="694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56" b="1" dirty="0" err="1"/>
              <a:t>Tổng</a:t>
            </a:r>
            <a:r>
              <a:rPr lang="en-US" sz="1956" b="1" dirty="0"/>
              <a:t> </a:t>
            </a:r>
            <a:r>
              <a:rPr lang="en-US" sz="1956" b="1" dirty="0" err="1"/>
              <a:t>quỹ</a:t>
            </a:r>
            <a:r>
              <a:rPr lang="en-US" sz="1956" b="1" dirty="0"/>
              <a:t> </a:t>
            </a:r>
            <a:r>
              <a:rPr lang="en-US" sz="1956" b="1" dirty="0" err="1"/>
              <a:t>đất</a:t>
            </a:r>
            <a:r>
              <a:rPr lang="en-US" sz="1956" b="1" dirty="0"/>
              <a:t> </a:t>
            </a:r>
            <a:r>
              <a:rPr lang="en-US" sz="1956" b="1" dirty="0" err="1"/>
              <a:t>phát</a:t>
            </a:r>
            <a:r>
              <a:rPr lang="en-US" sz="1956" b="1" dirty="0"/>
              <a:t> </a:t>
            </a:r>
            <a:r>
              <a:rPr lang="en-US" sz="1956" b="1" dirty="0" err="1"/>
              <a:t>triển</a:t>
            </a:r>
            <a:r>
              <a:rPr lang="en-US" sz="1956" b="1" dirty="0"/>
              <a:t> </a:t>
            </a:r>
            <a:r>
              <a:rPr lang="en-US" sz="1956" b="1" dirty="0" err="1"/>
              <a:t>công</a:t>
            </a:r>
            <a:r>
              <a:rPr lang="en-US" sz="1956" b="1" dirty="0"/>
              <a:t> </a:t>
            </a:r>
            <a:r>
              <a:rPr lang="en-US" sz="1956" b="1" dirty="0" err="1"/>
              <a:t>nghiệp</a:t>
            </a:r>
            <a:r>
              <a:rPr lang="en-US" sz="1956" b="1" dirty="0"/>
              <a:t> </a:t>
            </a:r>
            <a:r>
              <a:rPr lang="en-US" sz="1956" b="1" dirty="0" err="1"/>
              <a:t>trên</a:t>
            </a:r>
            <a:r>
              <a:rPr lang="en-US" sz="1956" b="1" dirty="0"/>
              <a:t> </a:t>
            </a:r>
            <a:r>
              <a:rPr lang="en-US" sz="1956" b="1" dirty="0" err="1"/>
              <a:t>cả</a:t>
            </a:r>
            <a:r>
              <a:rPr lang="en-US" sz="1956" b="1" dirty="0"/>
              <a:t> </a:t>
            </a:r>
            <a:r>
              <a:rPr lang="en-US" sz="1956" b="1" dirty="0" err="1"/>
              <a:t>nước</a:t>
            </a:r>
            <a:endParaRPr lang="en-US" sz="1956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F653A2-55DC-40A7-A662-FE8CAF861BDE}"/>
              </a:ext>
            </a:extLst>
          </p:cNvPr>
          <p:cNvSpPr txBox="1"/>
          <p:nvPr/>
        </p:nvSpPr>
        <p:spPr>
          <a:xfrm>
            <a:off x="1647024" y="7271605"/>
            <a:ext cx="3123750" cy="393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56" b="1" dirty="0" err="1"/>
              <a:t>Nhà</a:t>
            </a:r>
            <a:r>
              <a:rPr lang="en-US" sz="1956" b="1" dirty="0"/>
              <a:t> </a:t>
            </a:r>
            <a:r>
              <a:rPr lang="en-US" sz="1956" b="1" dirty="0" err="1"/>
              <a:t>xưởng</a:t>
            </a:r>
            <a:r>
              <a:rPr lang="en-US" sz="1956" b="1" dirty="0"/>
              <a:t> </a:t>
            </a:r>
            <a:r>
              <a:rPr lang="en-US" sz="1956" b="1" dirty="0" err="1"/>
              <a:t>cho</a:t>
            </a:r>
            <a:r>
              <a:rPr lang="en-US" sz="1956" b="1" dirty="0"/>
              <a:t> </a:t>
            </a:r>
            <a:r>
              <a:rPr lang="en-US" sz="1956" b="1" dirty="0" err="1"/>
              <a:t>thuê</a:t>
            </a:r>
            <a:endParaRPr lang="en-US" sz="1956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F653A2-55DC-40A7-A662-FE8CAF861BDE}"/>
              </a:ext>
            </a:extLst>
          </p:cNvPr>
          <p:cNvSpPr txBox="1"/>
          <p:nvPr/>
        </p:nvSpPr>
        <p:spPr>
          <a:xfrm>
            <a:off x="1627193" y="7713945"/>
            <a:ext cx="3123750" cy="69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53" b="1" dirty="0" err="1"/>
              <a:t>Dự</a:t>
            </a:r>
            <a:r>
              <a:rPr lang="en-US" sz="1953" b="1" dirty="0"/>
              <a:t> </a:t>
            </a:r>
            <a:r>
              <a:rPr lang="en-US" sz="1953" b="1" dirty="0" err="1"/>
              <a:t>án</a:t>
            </a:r>
            <a:r>
              <a:rPr lang="en-US" sz="1953" b="1" dirty="0"/>
              <a:t> KCN, CCN </a:t>
            </a:r>
            <a:r>
              <a:rPr lang="en-US" sz="1953" b="1" dirty="0" err="1"/>
              <a:t>sinh</a:t>
            </a:r>
            <a:r>
              <a:rPr lang="en-US" sz="1953" b="1" dirty="0"/>
              <a:t> </a:t>
            </a:r>
            <a:r>
              <a:rPr lang="en-US" sz="1953" b="1" dirty="0" err="1"/>
              <a:t>thái</a:t>
            </a:r>
            <a:r>
              <a:rPr lang="en-US" sz="1953" b="1" dirty="0"/>
              <a:t> </a:t>
            </a:r>
            <a:r>
              <a:rPr lang="en-US" sz="1953" b="1" dirty="0" err="1"/>
              <a:t>trên</a:t>
            </a:r>
            <a:r>
              <a:rPr lang="en-US" sz="1953" b="1" dirty="0"/>
              <a:t> </a:t>
            </a:r>
            <a:r>
              <a:rPr lang="en-US" sz="1953" b="1" dirty="0" err="1"/>
              <a:t>các</a:t>
            </a:r>
            <a:r>
              <a:rPr lang="en-US" sz="1953" b="1" dirty="0"/>
              <a:t> </a:t>
            </a:r>
            <a:r>
              <a:rPr lang="en-US" sz="1953" b="1" dirty="0" err="1"/>
              <a:t>tỉnh</a:t>
            </a:r>
            <a:r>
              <a:rPr lang="en-US" sz="1953" b="1" dirty="0"/>
              <a:t> </a:t>
            </a:r>
            <a:r>
              <a:rPr lang="en-US" sz="1953" b="1" dirty="0" err="1"/>
              <a:t>thành</a:t>
            </a:r>
            <a:endParaRPr lang="en-US" sz="1953" b="1" dirty="0"/>
          </a:p>
        </p:txBody>
      </p:sp>
      <p:sp>
        <p:nvSpPr>
          <p:cNvPr id="2" name="Rectangle 1"/>
          <p:cNvSpPr/>
          <p:nvPr/>
        </p:nvSpPr>
        <p:spPr>
          <a:xfrm>
            <a:off x="2225688" y="5647835"/>
            <a:ext cx="4131900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TẦM NHÌN ĐẾN NĂM 2025</a:t>
            </a:r>
            <a:endParaRPr lang="en-US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66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D67ADD-A533-4D51-828A-484973E2FFBB}"/>
              </a:ext>
            </a:extLst>
          </p:cNvPr>
          <p:cNvGrpSpPr/>
          <p:nvPr/>
        </p:nvGrpSpPr>
        <p:grpSpPr>
          <a:xfrm>
            <a:off x="12769352" y="0"/>
            <a:ext cx="4512173" cy="8640763"/>
            <a:chOff x="140404" y="2484911"/>
            <a:chExt cx="3829005" cy="604478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2820CA-2E88-46E8-82A9-89444AB1912D}"/>
                </a:ext>
              </a:extLst>
            </p:cNvPr>
            <p:cNvSpPr/>
            <p:nvPr/>
          </p:nvSpPr>
          <p:spPr>
            <a:xfrm>
              <a:off x="140404" y="2484911"/>
              <a:ext cx="3829005" cy="6044787"/>
            </a:xfrm>
            <a:prstGeom prst="rect">
              <a:avLst/>
            </a:prstGeom>
            <a:solidFill>
              <a:srgbClr val="006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1A1AED82-21DD-4816-86F5-B58BAC340300}"/>
                </a:ext>
              </a:extLst>
            </p:cNvPr>
            <p:cNvSpPr txBox="1"/>
            <p:nvPr/>
          </p:nvSpPr>
          <p:spPr>
            <a:xfrm>
              <a:off x="370759" y="2658128"/>
              <a:ext cx="3368294" cy="29066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err="1">
                  <a:solidFill>
                    <a:srgbClr val="FFFF00"/>
                  </a:solidFill>
                  <a:effectLst/>
                </a:rPr>
                <a:t>Khu</a:t>
              </a:r>
              <a:r>
                <a:rPr lang="en-US" sz="2200" b="1" dirty="0">
                  <a:solidFill>
                    <a:srgbClr val="FFFF00"/>
                  </a:solidFill>
                  <a:effectLst/>
                </a:rPr>
                <a:t> </a:t>
              </a:r>
              <a:r>
                <a:rPr lang="en-US" sz="2200" b="1" dirty="0" err="1">
                  <a:solidFill>
                    <a:srgbClr val="FFFF00"/>
                  </a:solidFill>
                  <a:effectLst/>
                </a:rPr>
                <a:t>Công</a:t>
              </a:r>
              <a:r>
                <a:rPr lang="en-US" sz="2200" b="1" dirty="0">
                  <a:solidFill>
                    <a:srgbClr val="FFFF00"/>
                  </a:solidFill>
                  <a:effectLst/>
                </a:rPr>
                <a:t> </a:t>
              </a:r>
              <a:r>
                <a:rPr lang="en-US" sz="2200" b="1" dirty="0" err="1">
                  <a:solidFill>
                    <a:srgbClr val="FFFF00"/>
                  </a:solidFill>
                  <a:effectLst/>
                </a:rPr>
                <a:t>nghiệp</a:t>
              </a:r>
              <a:r>
                <a:rPr lang="en-US" sz="2200" b="1" dirty="0">
                  <a:solidFill>
                    <a:srgbClr val="FFFF00"/>
                  </a:solidFill>
                  <a:effectLst/>
                </a:rPr>
                <a:t> Nam </a:t>
              </a:r>
              <a:r>
                <a:rPr lang="en-US" sz="2200" b="1" dirty="0" err="1">
                  <a:solidFill>
                    <a:srgbClr val="FFFF00"/>
                  </a:solidFill>
                  <a:effectLst/>
                </a:rPr>
                <a:t>Cầu</a:t>
              </a:r>
              <a:r>
                <a:rPr lang="en-US" sz="2200" b="1" dirty="0">
                  <a:solidFill>
                    <a:srgbClr val="FFFF00"/>
                  </a:solidFill>
                  <a:effectLst/>
                </a:rPr>
                <a:t> </a:t>
              </a:r>
              <a:r>
                <a:rPr lang="en-US" sz="2200" b="1" dirty="0" err="1">
                  <a:solidFill>
                    <a:srgbClr val="FFFF00"/>
                  </a:solidFill>
                  <a:effectLst/>
                </a:rPr>
                <a:t>Kiền</a:t>
              </a:r>
              <a:r>
                <a:rPr lang="en-US" sz="2200" b="1" dirty="0">
                  <a:solidFill>
                    <a:srgbClr val="FFFF00"/>
                  </a:solidFill>
                  <a:effectLst/>
                </a:rPr>
                <a:t> </a:t>
              </a:r>
              <a:r>
                <a:rPr lang="en-US" sz="2200" dirty="0" err="1">
                  <a:effectLst/>
                </a:rPr>
                <a:t>là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một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trong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những</a:t>
              </a:r>
              <a:r>
                <a:rPr lang="en-US" sz="2200" dirty="0">
                  <a:effectLst/>
                </a:rPr>
                <a:t> KCN </a:t>
              </a:r>
              <a:r>
                <a:rPr lang="en-US" sz="2200" dirty="0" err="1">
                  <a:effectLst/>
                </a:rPr>
                <a:t>tiêu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biểu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của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Hải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 smtClean="0">
                  <a:effectLst/>
                </a:rPr>
                <a:t>Phòng</a:t>
              </a:r>
              <a:r>
                <a:rPr lang="en-US" sz="2200" dirty="0" smtClean="0"/>
                <a:t>, </a:t>
              </a:r>
              <a:r>
                <a:rPr lang="en-US" sz="2200" dirty="0" err="1" smtClean="0">
                  <a:effectLst/>
                </a:rPr>
                <a:t>là</a:t>
              </a:r>
              <a:r>
                <a:rPr lang="en-US" sz="2200" dirty="0" smtClean="0">
                  <a:effectLst/>
                </a:rPr>
                <a:t> </a:t>
              </a:r>
              <a:r>
                <a:rPr lang="en-US" sz="2200" dirty="0" err="1">
                  <a:effectLst/>
                </a:rPr>
                <a:t>mô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hình</a:t>
              </a:r>
              <a:r>
                <a:rPr lang="en-US" sz="2200" dirty="0">
                  <a:effectLst/>
                </a:rPr>
                <a:t> KCN </a:t>
              </a:r>
              <a:r>
                <a:rPr lang="en-US" sz="2200" dirty="0" err="1">
                  <a:effectLst/>
                </a:rPr>
                <a:t>sinh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thái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kiểu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mẫu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trong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chiến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lược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phát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triển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kinh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tế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bền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vững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err="1">
                  <a:effectLst/>
                </a:rPr>
                <a:t>của</a:t>
              </a:r>
              <a:r>
                <a:rPr lang="en-US" sz="2200" dirty="0">
                  <a:effectLst/>
                </a:rPr>
                <a:t> </a:t>
              </a:r>
              <a:r>
                <a:rPr lang="en-US" sz="2200" dirty="0" smtClean="0">
                  <a:effectLst/>
                </a:rPr>
                <a:t>TP. </a:t>
              </a:r>
              <a:r>
                <a:rPr lang="en-US" sz="2200" dirty="0" err="1" smtClean="0">
                  <a:effectLst/>
                </a:rPr>
                <a:t>Hải</a:t>
              </a:r>
              <a:r>
                <a:rPr lang="en-US" sz="2200" dirty="0" smtClean="0">
                  <a:effectLst/>
                </a:rPr>
                <a:t> </a:t>
              </a:r>
              <a:r>
                <a:rPr lang="en-US" sz="2200" dirty="0" err="1" smtClean="0">
                  <a:effectLst/>
                </a:rPr>
                <a:t>Phòng</a:t>
              </a:r>
              <a:r>
                <a:rPr lang="en-US" sz="2200" dirty="0"/>
                <a:t> </a:t>
              </a:r>
              <a:r>
                <a:rPr lang="en-US" sz="2200" dirty="0" err="1" smtClean="0"/>
                <a:t>và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luôn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dẫn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đầu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về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tốc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độ</a:t>
              </a:r>
              <a:r>
                <a:rPr lang="en-US" sz="2200" dirty="0" smtClean="0"/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200" dirty="0" err="1" smtClean="0"/>
                <a:t>thu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hút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đầu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tư</a:t>
              </a:r>
              <a:endParaRPr lang="en-US" sz="2200" dirty="0">
                <a:effectLst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6A30DEA-4E72-4412-B110-069F6F7CA672}"/>
              </a:ext>
            </a:extLst>
          </p:cNvPr>
          <p:cNvSpPr/>
          <p:nvPr/>
        </p:nvSpPr>
        <p:spPr>
          <a:xfrm>
            <a:off x="228930" y="6191138"/>
            <a:ext cx="12506557" cy="2432692"/>
          </a:xfrm>
          <a:prstGeom prst="rect">
            <a:avLst/>
          </a:prstGeom>
          <a:solidFill>
            <a:srgbClr val="006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1529FF-952E-43AB-B70F-02FCC39AC52F}"/>
              </a:ext>
            </a:extLst>
          </p:cNvPr>
          <p:cNvGrpSpPr/>
          <p:nvPr/>
        </p:nvGrpSpPr>
        <p:grpSpPr>
          <a:xfrm>
            <a:off x="228930" y="885897"/>
            <a:ext cx="12540423" cy="5152321"/>
            <a:chOff x="262796" y="1246068"/>
            <a:chExt cx="12506557" cy="49003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F239AA-F2E7-4114-B988-3FE555ACEB93}"/>
                </a:ext>
              </a:extLst>
            </p:cNvPr>
            <p:cNvGrpSpPr/>
            <p:nvPr/>
          </p:nvGrpSpPr>
          <p:grpSpPr>
            <a:xfrm>
              <a:off x="262797" y="1246068"/>
              <a:ext cx="12506555" cy="4889078"/>
              <a:chOff x="528276" y="2605995"/>
              <a:chExt cx="12511559" cy="5746529"/>
            </a:xfrm>
          </p:grpSpPr>
          <p:pic>
            <p:nvPicPr>
              <p:cNvPr id="5" name="Picture 4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5DB25919-3E2B-4615-B4B3-FBBBC5380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276" y="2636391"/>
                <a:ext cx="12511559" cy="5716133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D107161-F1DF-488E-82F4-8C42A8D2F70F}"/>
                  </a:ext>
                </a:extLst>
              </p:cNvPr>
              <p:cNvSpPr/>
              <p:nvPr/>
            </p:nvSpPr>
            <p:spPr>
              <a:xfrm>
                <a:off x="660169" y="2605995"/>
                <a:ext cx="2893025" cy="10917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E65ACF-63DD-47EB-92C5-BB1889BEB253}"/>
                </a:ext>
              </a:extLst>
            </p:cNvPr>
            <p:cNvSpPr/>
            <p:nvPr/>
          </p:nvSpPr>
          <p:spPr>
            <a:xfrm>
              <a:off x="262796" y="1404704"/>
              <a:ext cx="12506557" cy="4741750"/>
            </a:xfrm>
            <a:prstGeom prst="rect">
              <a:avLst/>
            </a:prstGeom>
            <a:noFill/>
            <a:ln>
              <a:solidFill>
                <a:srgbClr val="006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497F49-9A93-44E7-8DFF-318533FB2CBC}"/>
              </a:ext>
            </a:extLst>
          </p:cNvPr>
          <p:cNvGrpSpPr/>
          <p:nvPr/>
        </p:nvGrpSpPr>
        <p:grpSpPr>
          <a:xfrm>
            <a:off x="13017299" y="4724081"/>
            <a:ext cx="3860798" cy="3679027"/>
            <a:chOff x="12986579" y="5214902"/>
            <a:chExt cx="3860798" cy="3679027"/>
          </a:xfrm>
        </p:grpSpPr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42B18370-E090-4DF2-AB65-5345A57A5359}"/>
                </a:ext>
              </a:extLst>
            </p:cNvPr>
            <p:cNvSpPr txBox="1"/>
            <p:nvPr/>
          </p:nvSpPr>
          <p:spPr>
            <a:xfrm>
              <a:off x="12986579" y="5662275"/>
              <a:ext cx="3860798" cy="3231654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square" rtlCol="0" anchor="ctr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 err="1" smtClean="0"/>
                <a:t>Diện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tích</a:t>
              </a:r>
              <a:r>
                <a:rPr lang="en-US" sz="2000" b="1" dirty="0" smtClean="0"/>
                <a:t>: </a:t>
              </a:r>
              <a:r>
                <a:rPr lang="en-US" sz="2200" b="1" dirty="0" smtClean="0">
                  <a:solidFill>
                    <a:srgbClr val="FFFF00"/>
                  </a:solidFill>
                </a:rPr>
                <a:t>263 ha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 smtClean="0"/>
                <a:t>Chia </a:t>
              </a:r>
              <a:r>
                <a:rPr lang="en-US" sz="2000" b="1" dirty="0" err="1" smtClean="0"/>
                <a:t>làm</a:t>
              </a:r>
              <a:r>
                <a:rPr lang="en-US" sz="2000" b="1" dirty="0" smtClean="0"/>
                <a:t> 02 GĐ: </a:t>
              </a:r>
              <a:r>
                <a:rPr lang="en-US" sz="2000" b="1" dirty="0" err="1" smtClean="0">
                  <a:solidFill>
                    <a:srgbClr val="FFFF00"/>
                  </a:solidFill>
                </a:rPr>
                <a:t>Đợt</a:t>
              </a:r>
              <a:r>
                <a:rPr lang="en-US" sz="2000" b="1" dirty="0" smtClean="0">
                  <a:solidFill>
                    <a:srgbClr val="FFFF00"/>
                  </a:solidFill>
                </a:rPr>
                <a:t> 1 (103 ha): </a:t>
              </a:r>
              <a:r>
                <a:rPr lang="en-US" sz="2000" b="1" dirty="0" err="1" smtClean="0"/>
                <a:t>Đã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lấp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đầy</a:t>
              </a:r>
              <a:r>
                <a:rPr lang="en-US" sz="2000" b="1" dirty="0" smtClean="0"/>
                <a:t> 100%, </a:t>
              </a:r>
              <a:r>
                <a:rPr lang="en-US" sz="2000" b="1" dirty="0" err="1" smtClean="0">
                  <a:solidFill>
                    <a:srgbClr val="FFFF00"/>
                  </a:solidFill>
                </a:rPr>
                <a:t>Đợt</a:t>
              </a:r>
              <a:r>
                <a:rPr lang="en-US" sz="2000" b="1" dirty="0" smtClean="0">
                  <a:solidFill>
                    <a:srgbClr val="FFFF00"/>
                  </a:solidFill>
                </a:rPr>
                <a:t> 2 (160 ha)</a:t>
              </a:r>
              <a:r>
                <a:rPr lang="en-US" sz="2000" b="1" dirty="0" smtClean="0"/>
                <a:t>: </a:t>
              </a:r>
              <a:r>
                <a:rPr lang="en-US" sz="2000" b="1" dirty="0" err="1" smtClean="0"/>
                <a:t>Tỷ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lệ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lấp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đầy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khoảng</a:t>
              </a:r>
              <a:r>
                <a:rPr lang="en-US" sz="2000" b="1" dirty="0" smtClean="0"/>
                <a:t> 40%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 err="1" smtClean="0">
                  <a:effectLst/>
                </a:rPr>
                <a:t>Thời</a:t>
              </a:r>
              <a:r>
                <a:rPr lang="en-US" sz="2000" b="1" dirty="0" smtClean="0">
                  <a:effectLst/>
                </a:rPr>
                <a:t> </a:t>
              </a:r>
              <a:r>
                <a:rPr lang="en-US" sz="2000" b="1" dirty="0" err="1" smtClean="0">
                  <a:effectLst/>
                </a:rPr>
                <a:t>hạn</a:t>
              </a:r>
              <a:r>
                <a:rPr lang="en-US" sz="2000" dirty="0" smtClean="0">
                  <a:effectLst/>
                </a:rPr>
                <a:t>: </a:t>
              </a:r>
              <a:r>
                <a:rPr lang="en-US" sz="2000" b="1" dirty="0">
                  <a:solidFill>
                    <a:srgbClr val="FFFF00"/>
                  </a:solidFill>
                  <a:effectLst/>
                </a:rPr>
                <a:t>2008 – </a:t>
              </a:r>
              <a:r>
                <a:rPr lang="en-US" sz="2000" b="1" dirty="0" smtClean="0">
                  <a:solidFill>
                    <a:srgbClr val="FFFF00"/>
                  </a:solidFill>
                  <a:effectLst/>
                </a:rPr>
                <a:t>2058</a:t>
              </a:r>
              <a:endParaRPr lang="en-US" sz="2000" b="1" dirty="0"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D0EE91-DB68-4DA7-879D-1544A365A64D}"/>
                </a:ext>
              </a:extLst>
            </p:cNvPr>
            <p:cNvSpPr txBox="1"/>
            <p:nvPr/>
          </p:nvSpPr>
          <p:spPr>
            <a:xfrm>
              <a:off x="13538554" y="5214902"/>
              <a:ext cx="2756848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FFFF00"/>
                  </a:solidFill>
                </a:rPr>
                <a:t>THÔNG TIN CHÍNH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F7A3C3A-0CE6-47A6-9239-CD6DE35D7F2B}"/>
              </a:ext>
            </a:extLst>
          </p:cNvPr>
          <p:cNvGrpSpPr/>
          <p:nvPr/>
        </p:nvGrpSpPr>
        <p:grpSpPr>
          <a:xfrm>
            <a:off x="158401" y="37810"/>
            <a:ext cx="6280613" cy="1034090"/>
            <a:chOff x="76332" y="-113498"/>
            <a:chExt cx="16755546" cy="2745498"/>
          </a:xfrm>
        </p:grpSpPr>
        <p:pic>
          <p:nvPicPr>
            <p:cNvPr id="38" name="Picture 37" descr="Text, logo&#10;&#10;Description automatically generated">
              <a:extLst>
                <a:ext uri="{FF2B5EF4-FFF2-40B4-BE49-F238E27FC236}">
                  <a16:creationId xmlns:a16="http://schemas.microsoft.com/office/drawing/2014/main" id="{989882A5-14AA-42DE-A4DF-110E8F0D1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r="65579"/>
            <a:stretch/>
          </p:blipFill>
          <p:spPr>
            <a:xfrm>
              <a:off x="76332" y="-113498"/>
              <a:ext cx="1806265" cy="27320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ECD78B9-C49C-4210-9142-2CD09478AA63}"/>
                </a:ext>
              </a:extLst>
            </p:cNvPr>
            <p:cNvSpPr txBox="1"/>
            <p:nvPr/>
          </p:nvSpPr>
          <p:spPr>
            <a:xfrm>
              <a:off x="2235276" y="20398"/>
              <a:ext cx="14596602" cy="220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9044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98088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97132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96177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95221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94265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3309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92353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TỔNG QUAN</a:t>
              </a:r>
            </a:p>
            <a:p>
              <a:r>
                <a:rPr lang="en-US" sz="28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KCN NAM CẦU KIỀN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45F655D-BE47-43FE-B854-7C928ED065FE}"/>
                </a:ext>
              </a:extLst>
            </p:cNvPr>
            <p:cNvGrpSpPr/>
            <p:nvPr/>
          </p:nvGrpSpPr>
          <p:grpSpPr>
            <a:xfrm>
              <a:off x="2009845" y="33992"/>
              <a:ext cx="5983705" cy="2598008"/>
              <a:chOff x="2009845" y="33992"/>
              <a:chExt cx="5983705" cy="2598008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DA8A68A-DBC0-44B0-B713-742515031741}"/>
                  </a:ext>
                </a:extLst>
              </p:cNvPr>
              <p:cNvCxnSpPr/>
              <p:nvPr/>
            </p:nvCxnSpPr>
            <p:spPr>
              <a:xfrm>
                <a:off x="2227954" y="33992"/>
                <a:ext cx="0" cy="2598008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B72E1D8-1B11-4139-A757-8C80CBAB0462}"/>
                  </a:ext>
                </a:extLst>
              </p:cNvPr>
              <p:cNvCxnSpPr/>
              <p:nvPr/>
            </p:nvCxnSpPr>
            <p:spPr>
              <a:xfrm>
                <a:off x="2032992" y="261323"/>
                <a:ext cx="0" cy="210151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8E41A74-1E10-4ED4-A6A7-673B14A30AE3}"/>
                  </a:ext>
                </a:extLst>
              </p:cNvPr>
              <p:cNvCxnSpPr/>
              <p:nvPr/>
            </p:nvCxnSpPr>
            <p:spPr>
              <a:xfrm>
                <a:off x="2009845" y="2138164"/>
                <a:ext cx="5983705" cy="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2B18370-E090-4DF2-AB65-5345A57A5359}"/>
              </a:ext>
            </a:extLst>
          </p:cNvPr>
          <p:cNvSpPr txBox="1"/>
          <p:nvPr/>
        </p:nvSpPr>
        <p:spPr>
          <a:xfrm>
            <a:off x="636104" y="6311145"/>
            <a:ext cx="11648661" cy="203132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effectLst/>
              </a:rPr>
              <a:t>Ngành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>
                <a:effectLst/>
              </a:rPr>
              <a:t>nghề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thu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hút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đầu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tư</a:t>
            </a:r>
            <a:r>
              <a:rPr lang="en-US" sz="2000" b="1" dirty="0">
                <a:effectLst/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Công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nghệ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cao</a:t>
            </a:r>
            <a:r>
              <a:rPr lang="en-US" sz="2000" b="1" dirty="0" smtClean="0">
                <a:effectLst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Công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nghệ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hỗ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trợ</a:t>
            </a:r>
            <a:r>
              <a:rPr lang="en-US" sz="2000" dirty="0" smtClean="0">
                <a:effectLst/>
              </a:rPr>
              <a:t>, </a:t>
            </a:r>
            <a:r>
              <a:rPr lang="en-US" sz="2000" dirty="0" err="1" smtClean="0">
                <a:effectLst/>
              </a:rPr>
              <a:t>Công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>
                <a:effectLst/>
              </a:rPr>
              <a:t>nghiệp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chế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tạo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Công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nghiệp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sạch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ít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gây</a:t>
            </a:r>
            <a:r>
              <a:rPr lang="en-US" sz="2000" dirty="0">
                <a:effectLst/>
              </a:rPr>
              <a:t> ô </a:t>
            </a:r>
            <a:r>
              <a:rPr lang="en-US" sz="2000" dirty="0" err="1" smtClean="0">
                <a:effectLst/>
              </a:rPr>
              <a:t>nhiễm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>
                <a:effectLst/>
              </a:rPr>
              <a:t>môi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trường</a:t>
            </a:r>
            <a:endParaRPr lang="en-US" sz="2000" dirty="0">
              <a:effectLst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</a:rPr>
              <a:t>Tổng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số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dự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án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đầu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tư</a:t>
            </a:r>
            <a:r>
              <a:rPr lang="en-US" sz="2000" dirty="0">
                <a:effectLst/>
              </a:rPr>
              <a:t>: </a:t>
            </a:r>
            <a:r>
              <a:rPr lang="en-US" sz="2400" b="1" dirty="0">
                <a:solidFill>
                  <a:srgbClr val="FFFF00"/>
                </a:solidFill>
                <a:effectLst/>
              </a:rPr>
              <a:t>70</a:t>
            </a:r>
            <a:r>
              <a:rPr lang="en-US" sz="20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</a:rPr>
              <a:t>dự</a:t>
            </a:r>
            <a:r>
              <a:rPr lang="en-US" sz="20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án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smtClean="0">
                <a:effectLst/>
              </a:rPr>
              <a:t>(</a:t>
            </a:r>
            <a:r>
              <a:rPr lang="en-US" sz="2000" dirty="0" err="1" smtClean="0">
                <a:effectLst/>
              </a:rPr>
              <a:t>Dự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 smtClean="0">
                <a:effectLst/>
              </a:rPr>
              <a:t>kiến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 smtClean="0">
                <a:effectLst/>
              </a:rPr>
              <a:t>năm</a:t>
            </a:r>
            <a:r>
              <a:rPr lang="en-US" sz="2000" dirty="0" smtClean="0">
                <a:effectLst/>
              </a:rPr>
              <a:t> 2023 </a:t>
            </a:r>
            <a:r>
              <a:rPr lang="en-US" sz="2000" dirty="0" err="1" smtClean="0">
                <a:effectLst/>
              </a:rPr>
              <a:t>lấp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 smtClean="0">
                <a:effectLst/>
              </a:rPr>
              <a:t>đầ</a:t>
            </a:r>
            <a:r>
              <a:rPr lang="en-US" sz="2000" dirty="0" err="1" smtClean="0"/>
              <a:t>y</a:t>
            </a:r>
            <a:r>
              <a:rPr lang="en-US" sz="2000" dirty="0" smtClean="0"/>
              <a:t> KCN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tổng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án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b="1" dirty="0" smtClean="0"/>
              <a:t>120 </a:t>
            </a:r>
            <a:r>
              <a:rPr lang="en-US" sz="2000" b="1" dirty="0" err="1" smtClean="0"/>
              <a:t>Dự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án</a:t>
            </a:r>
            <a:r>
              <a:rPr lang="en-US" sz="2000" dirty="0" smtClean="0"/>
              <a:t>)</a:t>
            </a:r>
            <a:endParaRPr lang="en-US" sz="2000" dirty="0">
              <a:effectLst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</a:rPr>
              <a:t>Quốc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gia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đầu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tư</a:t>
            </a:r>
            <a:r>
              <a:rPr lang="en-US" sz="2000" dirty="0">
                <a:effectLst>
                  <a:glow rad="25400">
                    <a:schemeClr val="bg1">
                      <a:lumMod val="95000"/>
                      <a:lumOff val="5000"/>
                    </a:schemeClr>
                  </a:glow>
                </a:effectLst>
              </a:rPr>
              <a:t>: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Nhật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Bản</a:t>
            </a:r>
            <a:r>
              <a:rPr lang="en-US" sz="2000" dirty="0">
                <a:solidFill>
                  <a:srgbClr val="FFFF00"/>
                </a:solidFill>
                <a:effectLst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Hàn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Quốc</a:t>
            </a:r>
            <a:r>
              <a:rPr lang="en-US" sz="2000" dirty="0">
                <a:effectLst/>
              </a:rPr>
              <a:t>, Singapore, </a:t>
            </a:r>
            <a:r>
              <a:rPr lang="en-US" sz="2000" dirty="0" err="1">
                <a:effectLst/>
              </a:rPr>
              <a:t>Trung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Quốc</a:t>
            </a:r>
            <a:r>
              <a:rPr lang="en-US" sz="2000" dirty="0">
                <a:effectLst/>
              </a:rPr>
              <a:t>, Ý , </a:t>
            </a:r>
            <a:r>
              <a:rPr lang="en-US" sz="2000" dirty="0" err="1">
                <a:effectLst/>
              </a:rPr>
              <a:t>Hà</a:t>
            </a:r>
            <a:r>
              <a:rPr lang="en-US" sz="2000" dirty="0">
                <a:effectLst/>
              </a:rPr>
              <a:t> Lan, Hongkong, </a:t>
            </a:r>
            <a:r>
              <a:rPr lang="en-US" sz="2000" dirty="0" err="1">
                <a:effectLst/>
              </a:rPr>
              <a:t>Đài</a:t>
            </a:r>
            <a:r>
              <a:rPr lang="en-US" sz="2000" dirty="0">
                <a:effectLst/>
              </a:rPr>
              <a:t> Loan, </a:t>
            </a:r>
            <a:r>
              <a:rPr lang="en-US" sz="2000" dirty="0" err="1">
                <a:effectLst/>
              </a:rPr>
              <a:t>Việt</a:t>
            </a:r>
            <a:r>
              <a:rPr lang="en-US" sz="2000" dirty="0">
                <a:effectLst/>
              </a:rPr>
              <a:t> Nam,…</a:t>
            </a:r>
          </a:p>
        </p:txBody>
      </p:sp>
    </p:spTree>
    <p:extLst>
      <p:ext uri="{BB962C8B-B14F-4D97-AF65-F5344CB8AC3E}">
        <p14:creationId xmlns:p14="http://schemas.microsoft.com/office/powerpoint/2010/main" val="65905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25AC530-BF95-42AA-BCC8-3756250F57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082818" y="8272581"/>
            <a:ext cx="960996" cy="460041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79C786B-FC43-479E-A553-717DE4460201}"/>
              </a:ext>
            </a:extLst>
          </p:cNvPr>
          <p:cNvGrpSpPr/>
          <p:nvPr/>
        </p:nvGrpSpPr>
        <p:grpSpPr>
          <a:xfrm>
            <a:off x="0" y="35169"/>
            <a:ext cx="6101862" cy="1348811"/>
            <a:chOff x="-166478" y="-484351"/>
            <a:chExt cx="11181238" cy="3581078"/>
          </a:xfrm>
        </p:grpSpPr>
        <p:pic>
          <p:nvPicPr>
            <p:cNvPr id="56" name="Picture 55" descr="Text, logo&#10;&#10;Description automatically generated">
              <a:extLst>
                <a:ext uri="{FF2B5EF4-FFF2-40B4-BE49-F238E27FC236}">
                  <a16:creationId xmlns:a16="http://schemas.microsoft.com/office/drawing/2014/main" id="{69CF68DA-F402-49A5-A61F-3FC8F88E1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r="65579"/>
            <a:stretch/>
          </p:blipFill>
          <p:spPr>
            <a:xfrm>
              <a:off x="-166478" y="-365957"/>
              <a:ext cx="1517982" cy="273207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26488EC-7736-4A32-9983-F0FC26EE3739}"/>
                </a:ext>
              </a:extLst>
            </p:cNvPr>
            <p:cNvSpPr txBox="1"/>
            <p:nvPr/>
          </p:nvSpPr>
          <p:spPr>
            <a:xfrm>
              <a:off x="1834853" y="-253561"/>
              <a:ext cx="9179907" cy="3350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9044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98088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97132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96177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95221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94265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3309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92353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NAM CẦU KIỀN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8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LỢI THẾ VỀ THU HÚT ĐẦU TƯ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E1A21AC-011D-4BBB-B44D-1DB31177A978}"/>
                </a:ext>
              </a:extLst>
            </p:cNvPr>
            <p:cNvGrpSpPr/>
            <p:nvPr/>
          </p:nvGrpSpPr>
          <p:grpSpPr>
            <a:xfrm>
              <a:off x="1147895" y="-484351"/>
              <a:ext cx="7343297" cy="2598008"/>
              <a:chOff x="1147895" y="-484351"/>
              <a:chExt cx="7343297" cy="2598008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8434410-E815-41FE-AE11-43300D150C9D}"/>
                  </a:ext>
                </a:extLst>
              </p:cNvPr>
              <p:cNvCxnSpPr/>
              <p:nvPr/>
            </p:nvCxnSpPr>
            <p:spPr>
              <a:xfrm>
                <a:off x="1593177" y="-484351"/>
                <a:ext cx="0" cy="2598008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53C3297-3B37-42D2-83F7-B31D42442949}"/>
                  </a:ext>
                </a:extLst>
              </p:cNvPr>
              <p:cNvCxnSpPr/>
              <p:nvPr/>
            </p:nvCxnSpPr>
            <p:spPr>
              <a:xfrm>
                <a:off x="1734187" y="-136996"/>
                <a:ext cx="0" cy="210151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5CC48D8-70CE-408C-A2AD-BF5DD2F9A9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7895" y="1847647"/>
                <a:ext cx="7343297" cy="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0884"/>
          <a:stretch/>
        </p:blipFill>
        <p:spPr>
          <a:xfrm>
            <a:off x="250335" y="5455247"/>
            <a:ext cx="7557232" cy="31503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r="48842"/>
          <a:stretch/>
        </p:blipFill>
        <p:spPr>
          <a:xfrm>
            <a:off x="9538429" y="1156346"/>
            <a:ext cx="7637586" cy="3130364"/>
          </a:xfrm>
          <a:prstGeom prst="rect">
            <a:avLst/>
          </a:prstGeom>
        </p:spPr>
      </p:pic>
      <p:pic>
        <p:nvPicPr>
          <p:cNvPr id="29" name="Google Shape;675;p3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t="7063" b="7063"/>
          <a:stretch/>
        </p:blipFill>
        <p:spPr>
          <a:xfrm>
            <a:off x="0" y="1158303"/>
            <a:ext cx="9214338" cy="452760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0" name="Google Shape;676;p3"/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t="3959" b="3960"/>
          <a:stretch/>
        </p:blipFill>
        <p:spPr>
          <a:xfrm>
            <a:off x="8352692" y="4378570"/>
            <a:ext cx="8928833" cy="426219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" name="Right Triangle 2"/>
          <p:cNvSpPr/>
          <p:nvPr/>
        </p:nvSpPr>
        <p:spPr>
          <a:xfrm rot="5400000">
            <a:off x="8361600" y="4352077"/>
            <a:ext cx="1094166" cy="111198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F2615ED-E84C-4FB5-B083-E78C1D6DF9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154" y="177231"/>
            <a:ext cx="2322703" cy="10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2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52D754D6-D59C-4F01-803B-F20AD3EF0B68}"/>
              </a:ext>
            </a:extLst>
          </p:cNvPr>
          <p:cNvGrpSpPr/>
          <p:nvPr/>
        </p:nvGrpSpPr>
        <p:grpSpPr>
          <a:xfrm>
            <a:off x="158401" y="37810"/>
            <a:ext cx="2967673" cy="1034090"/>
            <a:chOff x="76332" y="-113498"/>
            <a:chExt cx="7917218" cy="2745498"/>
          </a:xfrm>
        </p:grpSpPr>
        <p:pic>
          <p:nvPicPr>
            <p:cNvPr id="89" name="Picture 88" descr="Text, logo&#10;&#10;Description automatically generated">
              <a:extLst>
                <a:ext uri="{FF2B5EF4-FFF2-40B4-BE49-F238E27FC236}">
                  <a16:creationId xmlns:a16="http://schemas.microsoft.com/office/drawing/2014/main" id="{051968B5-768F-4F3E-8673-C15D4CD1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r="65579"/>
            <a:stretch/>
          </p:blipFill>
          <p:spPr>
            <a:xfrm>
              <a:off x="76332" y="-113498"/>
              <a:ext cx="1806265" cy="2732075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5E6D08E-CFD2-4F2B-B9E8-DFD8ED1F0612}"/>
                </a:ext>
              </a:extLst>
            </p:cNvPr>
            <p:cNvGrpSpPr/>
            <p:nvPr/>
          </p:nvGrpSpPr>
          <p:grpSpPr>
            <a:xfrm>
              <a:off x="2009845" y="33992"/>
              <a:ext cx="5983705" cy="2598008"/>
              <a:chOff x="2009845" y="33992"/>
              <a:chExt cx="5983705" cy="2598008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576515C-CDA4-42B9-8869-150CC486FACA}"/>
                  </a:ext>
                </a:extLst>
              </p:cNvPr>
              <p:cNvCxnSpPr/>
              <p:nvPr/>
            </p:nvCxnSpPr>
            <p:spPr>
              <a:xfrm>
                <a:off x="2227954" y="33992"/>
                <a:ext cx="0" cy="2598008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7746A63-988F-4E22-88FE-4F92235DB1D1}"/>
                  </a:ext>
                </a:extLst>
              </p:cNvPr>
              <p:cNvCxnSpPr/>
              <p:nvPr/>
            </p:nvCxnSpPr>
            <p:spPr>
              <a:xfrm>
                <a:off x="2065093" y="208547"/>
                <a:ext cx="0" cy="210151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EFBF96C-68D4-44FE-8045-30E79C6195F0}"/>
                  </a:ext>
                </a:extLst>
              </p:cNvPr>
              <p:cNvCxnSpPr/>
              <p:nvPr/>
            </p:nvCxnSpPr>
            <p:spPr>
              <a:xfrm>
                <a:off x="2009845" y="2032612"/>
                <a:ext cx="5983705" cy="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7187C2F-41F8-441A-8B74-C9D06CF9EAA2}"/>
              </a:ext>
            </a:extLst>
          </p:cNvPr>
          <p:cNvCxnSpPr>
            <a:cxnSpLocks/>
          </p:cNvCxnSpPr>
          <p:nvPr/>
        </p:nvCxnSpPr>
        <p:spPr>
          <a:xfrm>
            <a:off x="3433461" y="3135628"/>
            <a:ext cx="0" cy="1228059"/>
          </a:xfrm>
          <a:prstGeom prst="line">
            <a:avLst/>
          </a:prstGeom>
          <a:solidFill>
            <a:schemeClr val="accent2">
              <a:lumMod val="75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33319" y="83673"/>
            <a:ext cx="7593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NAM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CẦU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KIỀN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KCN SINH THÁI DỊCH VỤ &amp; THÔNG MINH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1" b="5776"/>
          <a:stretch/>
        </p:blipFill>
        <p:spPr>
          <a:xfrm>
            <a:off x="-1" y="1019992"/>
            <a:ext cx="15896493" cy="760301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336C8C-EDB6-46BC-80FD-BABF2D398119}"/>
              </a:ext>
            </a:extLst>
          </p:cNvPr>
          <p:cNvSpPr/>
          <p:nvPr/>
        </p:nvSpPr>
        <p:spPr>
          <a:xfrm>
            <a:off x="13050073" y="0"/>
            <a:ext cx="4219539" cy="8623005"/>
          </a:xfrm>
          <a:prstGeom prst="rect">
            <a:avLst/>
          </a:prstGeom>
          <a:solidFill>
            <a:srgbClr val="006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BA125E-3CE3-4DF1-9147-AAB8A49FDC55}"/>
              </a:ext>
            </a:extLst>
          </p:cNvPr>
          <p:cNvSpPr txBox="1"/>
          <p:nvPr/>
        </p:nvSpPr>
        <p:spPr>
          <a:xfrm>
            <a:off x="12989026" y="32822"/>
            <a:ext cx="4030007" cy="88024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KCN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NĐT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kiệm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huy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, sản xuất sạch hơn và trách nhiệm cộng đồng.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FFFF00"/>
                </a:solidFill>
              </a:rPr>
              <a:t>KCN </a:t>
            </a:r>
            <a:r>
              <a:rPr lang="en-US" sz="2100" b="1" dirty="0" err="1">
                <a:solidFill>
                  <a:srgbClr val="FFFF00"/>
                </a:solidFill>
              </a:rPr>
              <a:t>với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100" b="1" dirty="0" err="1">
                <a:solidFill>
                  <a:srgbClr val="FFFF00"/>
                </a:solidFill>
              </a:rPr>
              <a:t>tiện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100" b="1" dirty="0" err="1">
                <a:solidFill>
                  <a:srgbClr val="FFFF00"/>
                </a:solidFill>
              </a:rPr>
              <a:t>tích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100" b="1" dirty="0" err="1">
                <a:solidFill>
                  <a:srgbClr val="FFFF00"/>
                </a:solidFill>
              </a:rPr>
              <a:t>và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100" b="1" dirty="0" err="1">
                <a:solidFill>
                  <a:srgbClr val="FFFF00"/>
                </a:solidFill>
              </a:rPr>
              <a:t>dịch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100" b="1" dirty="0" err="1">
                <a:solidFill>
                  <a:srgbClr val="FFFF00"/>
                </a:solidFill>
              </a:rPr>
              <a:t>vụ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100" b="1" dirty="0" err="1">
                <a:solidFill>
                  <a:srgbClr val="FFFF00"/>
                </a:solidFill>
              </a:rPr>
              <a:t>khác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100" b="1" dirty="0" err="1">
                <a:solidFill>
                  <a:srgbClr val="FFFF00"/>
                </a:solidFill>
              </a:rPr>
              <a:t>biệt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tư</a:t>
            </a:r>
            <a:r>
              <a:rPr lang="en-US" sz="2000" dirty="0"/>
              <a:t> </a:t>
            </a:r>
            <a:r>
              <a:rPr lang="en-US" sz="2000" dirty="0" err="1"/>
              <a:t>duy</a:t>
            </a:r>
            <a:r>
              <a:rPr lang="en-US" sz="2000" dirty="0"/>
              <a:t> </a:t>
            </a:r>
            <a:r>
              <a:rPr lang="en-US" sz="2000" dirty="0" err="1"/>
              <a:t>gắn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lâu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hành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NĐT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suốt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khai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KCN. </a:t>
            </a:r>
            <a:endParaRPr lang="en-US" sz="20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Xây</a:t>
            </a:r>
            <a:r>
              <a:rPr lang="en-US" sz="2000" dirty="0"/>
              <a:t> </a:t>
            </a:r>
            <a:r>
              <a:rPr lang="en-US" sz="2000" dirty="0" err="1"/>
              <a:t>dựng</a:t>
            </a:r>
            <a:r>
              <a:rPr lang="en-US" sz="2000" dirty="0"/>
              <a:t> </a:t>
            </a:r>
            <a:r>
              <a:rPr lang="en-US" sz="2100" b="1" dirty="0">
                <a:solidFill>
                  <a:srgbClr val="FFFF00"/>
                </a:solidFill>
              </a:rPr>
              <a:t>KCN </a:t>
            </a:r>
            <a:r>
              <a:rPr lang="en-US" sz="2100" b="1" dirty="0" err="1">
                <a:solidFill>
                  <a:srgbClr val="FFFF00"/>
                </a:solidFill>
              </a:rPr>
              <a:t>thông</a:t>
            </a:r>
            <a:r>
              <a:rPr lang="en-US" sz="2100" b="1" dirty="0">
                <a:solidFill>
                  <a:srgbClr val="FFFF00"/>
                </a:solidFill>
              </a:rPr>
              <a:t> minh </a:t>
            </a:r>
            <a:r>
              <a:rPr lang="en-US" sz="2100" b="1" dirty="0" err="1">
                <a:solidFill>
                  <a:srgbClr val="FFFF00"/>
                </a:solidFill>
              </a:rPr>
              <a:t>và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100" b="1" dirty="0" err="1">
                <a:solidFill>
                  <a:srgbClr val="FFFF00"/>
                </a:solidFill>
              </a:rPr>
              <a:t>tích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100" b="1" dirty="0" err="1">
                <a:solidFill>
                  <a:srgbClr val="FFFF00"/>
                </a:solidFill>
              </a:rPr>
              <a:t>hợp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tầm</a:t>
            </a:r>
            <a:r>
              <a:rPr lang="en-US" sz="2000" dirty="0"/>
              <a:t> </a:t>
            </a:r>
            <a:r>
              <a:rPr lang="en-US" sz="2000" dirty="0" err="1"/>
              <a:t>nhìn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hoạch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hạ</a:t>
            </a:r>
            <a:r>
              <a:rPr lang="en-US" sz="2000" dirty="0"/>
              <a:t> </a:t>
            </a:r>
            <a:r>
              <a:rPr lang="en-US" sz="2000" dirty="0" err="1"/>
              <a:t>tầng</a:t>
            </a:r>
            <a:r>
              <a:rPr lang="en-US" sz="2000" dirty="0"/>
              <a:t>,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đại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minh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ưu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hành</a:t>
            </a:r>
            <a:r>
              <a:rPr lang="en-US" sz="2000" dirty="0"/>
              <a:t> </a:t>
            </a:r>
            <a:r>
              <a:rPr lang="en-US" sz="2000" dirty="0" smtClean="0"/>
              <a:t>KCN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0963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68A3D298-71C8-431C-AC08-E6046864C255}"/>
              </a:ext>
            </a:extLst>
          </p:cNvPr>
          <p:cNvGrpSpPr/>
          <p:nvPr/>
        </p:nvGrpSpPr>
        <p:grpSpPr>
          <a:xfrm>
            <a:off x="158401" y="37810"/>
            <a:ext cx="5470238" cy="1034090"/>
            <a:chOff x="76332" y="-113498"/>
            <a:chExt cx="14593611" cy="2745498"/>
          </a:xfrm>
        </p:grpSpPr>
        <p:pic>
          <p:nvPicPr>
            <p:cNvPr id="73" name="Picture 72" descr="Text, logo&#10;&#10;Description automatically generated">
              <a:extLst>
                <a:ext uri="{FF2B5EF4-FFF2-40B4-BE49-F238E27FC236}">
                  <a16:creationId xmlns:a16="http://schemas.microsoft.com/office/drawing/2014/main" id="{56C7DAD8-FF35-41D6-B54B-55D6FCC32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r="65579"/>
            <a:stretch/>
          </p:blipFill>
          <p:spPr>
            <a:xfrm>
              <a:off x="76332" y="-113498"/>
              <a:ext cx="1806265" cy="2732075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95CAB59-AD41-4011-8C38-8946971AAC12}"/>
                </a:ext>
              </a:extLst>
            </p:cNvPr>
            <p:cNvSpPr txBox="1"/>
            <p:nvPr/>
          </p:nvSpPr>
          <p:spPr>
            <a:xfrm>
              <a:off x="2432537" y="231433"/>
              <a:ext cx="12237406" cy="196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9044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98088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97132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96177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95221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94265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3309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92353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dirty="0" smtClean="0">
                  <a:solidFill>
                    <a:schemeClr val="accent6">
                      <a:lumMod val="50000"/>
                    </a:schemeClr>
                  </a:solidFill>
                </a:rPr>
                <a:t>NAM CẦU KIỀN</a:t>
              </a:r>
              <a:endParaRPr lang="en-US" sz="17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5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KCN SINH THÁI TIÊN PHONG</a:t>
              </a:r>
              <a:endParaRPr lang="en-US" sz="2500" b="1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B8A98B9-5F46-46AC-AA51-85F9511B1368}"/>
                </a:ext>
              </a:extLst>
            </p:cNvPr>
            <p:cNvGrpSpPr/>
            <p:nvPr/>
          </p:nvGrpSpPr>
          <p:grpSpPr>
            <a:xfrm>
              <a:off x="2009845" y="33992"/>
              <a:ext cx="5983705" cy="2598008"/>
              <a:chOff x="2009845" y="33992"/>
              <a:chExt cx="5983705" cy="2598008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2FFB366-D9B2-4931-8DCF-4848D8F577A5}"/>
                  </a:ext>
                </a:extLst>
              </p:cNvPr>
              <p:cNvCxnSpPr/>
              <p:nvPr/>
            </p:nvCxnSpPr>
            <p:spPr>
              <a:xfrm>
                <a:off x="2227954" y="33992"/>
                <a:ext cx="0" cy="2598008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44DD411-ECD3-4E52-A9E3-5AA4646F30F3}"/>
                  </a:ext>
                </a:extLst>
              </p:cNvPr>
              <p:cNvCxnSpPr/>
              <p:nvPr/>
            </p:nvCxnSpPr>
            <p:spPr>
              <a:xfrm>
                <a:off x="2330248" y="208547"/>
                <a:ext cx="0" cy="210151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ED4C81B-DCE3-48EA-A306-AC660F63D20D}"/>
                  </a:ext>
                </a:extLst>
              </p:cNvPr>
              <p:cNvCxnSpPr/>
              <p:nvPr/>
            </p:nvCxnSpPr>
            <p:spPr>
              <a:xfrm>
                <a:off x="2009845" y="2032612"/>
                <a:ext cx="5983705" cy="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Slide Number Placeholder 1">
            <a:extLst>
              <a:ext uri="{FF2B5EF4-FFF2-40B4-BE49-F238E27FC236}">
                <a16:creationId xmlns:a16="http://schemas.microsoft.com/office/drawing/2014/main" id="{54142F8A-25E4-4419-AFAA-93A672AC028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159164" y="8136874"/>
            <a:ext cx="960996" cy="460041"/>
          </a:xfrm>
        </p:spPr>
        <p:txBody>
          <a:bodyPr/>
          <a:lstStyle/>
          <a:p>
            <a:fld id="{00000000-1234-1234-1234-123412341234}" type="slidenum">
              <a:rPr lang="vi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endParaRPr lang="vi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54" y="1234006"/>
            <a:ext cx="11339979" cy="7467823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3A515BB-9C9C-4E6D-9393-A805D7782387}"/>
              </a:ext>
            </a:extLst>
          </p:cNvPr>
          <p:cNvGrpSpPr/>
          <p:nvPr/>
        </p:nvGrpSpPr>
        <p:grpSpPr>
          <a:xfrm>
            <a:off x="0" y="1218027"/>
            <a:ext cx="7275611" cy="7458369"/>
            <a:chOff x="8709311" y="115710"/>
            <a:chExt cx="8367375" cy="8332001"/>
          </a:xfrm>
        </p:grpSpPr>
        <p:sp>
          <p:nvSpPr>
            <p:cNvPr id="123" name="Rectangle: Single Corner Rounded 30">
              <a:extLst>
                <a:ext uri="{FF2B5EF4-FFF2-40B4-BE49-F238E27FC236}">
                  <a16:creationId xmlns:a16="http://schemas.microsoft.com/office/drawing/2014/main" id="{8249CB29-57F3-4C6F-BD74-3C81B19D85EB}"/>
                </a:ext>
              </a:extLst>
            </p:cNvPr>
            <p:cNvSpPr/>
            <p:nvPr/>
          </p:nvSpPr>
          <p:spPr>
            <a:xfrm flipV="1">
              <a:off x="8712200" y="4248148"/>
              <a:ext cx="8364486" cy="4199563"/>
            </a:xfrm>
            <a:prstGeom prst="rect">
              <a:avLst/>
            </a:prstGeom>
            <a:solidFill>
              <a:srgbClr val="006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: Single Corner Rounded 15">
              <a:extLst>
                <a:ext uri="{FF2B5EF4-FFF2-40B4-BE49-F238E27FC236}">
                  <a16:creationId xmlns:a16="http://schemas.microsoft.com/office/drawing/2014/main" id="{3B5B39EB-C1EB-4A94-9644-6EB3DFC34C34}"/>
                </a:ext>
              </a:extLst>
            </p:cNvPr>
            <p:cNvSpPr/>
            <p:nvPr/>
          </p:nvSpPr>
          <p:spPr>
            <a:xfrm>
              <a:off x="8709311" y="115710"/>
              <a:ext cx="8364486" cy="4132439"/>
            </a:xfrm>
            <a:prstGeom prst="rect">
              <a:avLst/>
            </a:prstGeom>
            <a:solidFill>
              <a:srgbClr val="006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F4DDB7C-CBA4-4741-A866-9FE5055EC12D}"/>
              </a:ext>
            </a:extLst>
          </p:cNvPr>
          <p:cNvGrpSpPr/>
          <p:nvPr/>
        </p:nvGrpSpPr>
        <p:grpSpPr>
          <a:xfrm>
            <a:off x="-36161" y="1929446"/>
            <a:ext cx="7019176" cy="6746950"/>
            <a:chOff x="9736031" y="1673881"/>
            <a:chExt cx="7588370" cy="6627910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22E3E4BE-CC2A-4900-97DC-7DBEE01FBB55}"/>
                </a:ext>
              </a:extLst>
            </p:cNvPr>
            <p:cNvGrpSpPr/>
            <p:nvPr/>
          </p:nvGrpSpPr>
          <p:grpSpPr>
            <a:xfrm>
              <a:off x="9736031" y="1673881"/>
              <a:ext cx="7588370" cy="6627910"/>
              <a:chOff x="8578225" y="1164407"/>
              <a:chExt cx="8726055" cy="7621599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0B4A9780-4C75-46D7-8956-AB45BE231E38}"/>
                  </a:ext>
                </a:extLst>
              </p:cNvPr>
              <p:cNvGrpSpPr/>
              <p:nvPr/>
            </p:nvGrpSpPr>
            <p:grpSpPr>
              <a:xfrm>
                <a:off x="8578225" y="1164407"/>
                <a:ext cx="8726055" cy="7621599"/>
                <a:chOff x="8578225" y="1164407"/>
                <a:chExt cx="8726055" cy="7621599"/>
              </a:xfrm>
            </p:grpSpPr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574DA2D5-E21C-433A-B52C-29A0A7124EAB}"/>
                    </a:ext>
                  </a:extLst>
                </p:cNvPr>
                <p:cNvSpPr txBox="1"/>
                <p:nvPr/>
              </p:nvSpPr>
              <p:spPr>
                <a:xfrm>
                  <a:off x="12483876" y="4835163"/>
                  <a:ext cx="4811865" cy="2051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vi-VN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trị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môi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trường</a:t>
                  </a:r>
                  <a:r>
                    <a:rPr lang="vi-VN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sản xuất tốt, thân thiện với cộng động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vi-VN" sz="1600" dirty="0" smtClean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Không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gian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cảnh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sinh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thái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là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nơi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vui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chơi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giải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trí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thư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giãn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cho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người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dân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xung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quanh</a:t>
                  </a:r>
                  <a:endParaRPr lang="vi-VN" sz="1600" dirty="0" smtClean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vi-VN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Đem lại giá trị kinh tế từ dịch vụ liên kết và giải quyết việc làm</a:t>
                  </a:r>
                  <a:endParaRPr lang="vi-VN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A5FB5F7A-7104-4F5B-96EE-F78EE6C46CFA}"/>
                    </a:ext>
                  </a:extLst>
                </p:cNvPr>
                <p:cNvSpPr txBox="1"/>
                <p:nvPr/>
              </p:nvSpPr>
              <p:spPr>
                <a:xfrm>
                  <a:off x="12511212" y="1331316"/>
                  <a:ext cx="4725450" cy="1516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just">
                    <a:buFont typeface="Arial" panose="020B0604020202020204" pitchFamily="34" charset="0"/>
                    <a:buChar char="•"/>
                  </a:pPr>
                  <a:r>
                    <a:rPr lang="vi-VN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Phải đảm bảo năng lực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đầu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tư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hạ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tầng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và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cơ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sở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vật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chấ</a:t>
                  </a:r>
                  <a:r>
                    <a:rPr lang="vi-VN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 và quản trị vận hành dự án</a:t>
                  </a:r>
                  <a:endPara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171450" indent="-171450" algn="just">
                    <a:buFont typeface="Arial" panose="020B0604020202020204" pitchFamily="34" charset="0"/>
                    <a:buChar char="•"/>
                  </a:pP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</a:t>
                  </a:r>
                  <a:r>
                    <a:rPr lang="vi-VN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uân thủ tối đa quy hoạch sử dụng đất</a:t>
                  </a:r>
                  <a:endPara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171450" indent="-171450" algn="just">
                    <a:buFont typeface="Arial" panose="020B0604020202020204" pitchFamily="34" charset="0"/>
                    <a:buChar char="•"/>
                  </a:pP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Đầu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tư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phát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triển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bền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vững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không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đánh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đổi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môi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trường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vì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kinh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tế</a:t>
                  </a:r>
                  <a:endPara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AFFCBD0E-2D7C-400F-BD1E-A7BF49B7D6E6}"/>
                    </a:ext>
                  </a:extLst>
                </p:cNvPr>
                <p:cNvSpPr txBox="1"/>
                <p:nvPr/>
              </p:nvSpPr>
              <p:spPr>
                <a:xfrm>
                  <a:off x="11748565" y="7012861"/>
                  <a:ext cx="5440384" cy="17731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just">
                    <a:buFont typeface="Arial" panose="020B0604020202020204" pitchFamily="34" charset="0"/>
                    <a:buChar char="•"/>
                  </a:pP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Mô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hình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tiên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phong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làm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thay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đổi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tư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duy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đầu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tư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hạ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tầng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khu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công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nghiệp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bền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vững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tại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Việt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Nam</a:t>
                  </a:r>
                  <a:r>
                    <a:rPr lang="vi-VN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hướng ra quốc tế</a:t>
                  </a:r>
                  <a:endPara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171450" indent="-171450" algn="just">
                    <a:buFont typeface="Arial" panose="020B0604020202020204" pitchFamily="34" charset="0"/>
                    <a:buChar char="•"/>
                  </a:pP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Phát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triển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công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nghiệp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nhưng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vẫn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giữ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gìn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bản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sắc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văn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hóa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địa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phương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hướng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về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cội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nguồn</a:t>
                  </a:r>
                  <a:endPara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171450" indent="-171450" algn="just">
                    <a:buFont typeface="Arial" panose="020B0604020202020204" pitchFamily="34" charset="0"/>
                    <a:buChar char="•"/>
                  </a:pPr>
                  <a:endParaRPr lang="en-GB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2A0BA1DD-B1C0-4AF8-9BAC-DE28DCCFF8A4}"/>
                    </a:ext>
                  </a:extLst>
                </p:cNvPr>
                <p:cNvSpPr txBox="1"/>
                <p:nvPr/>
              </p:nvSpPr>
              <p:spPr>
                <a:xfrm>
                  <a:off x="11622891" y="2963041"/>
                  <a:ext cx="5681389" cy="20881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just">
                    <a:buFont typeface="Arial" panose="020B0604020202020204" pitchFamily="34" charset="0"/>
                    <a:buChar char="•"/>
                  </a:pP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Liên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kết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cộng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sinh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giữa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các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doanh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nghiệp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làm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giảm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chi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phí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logistics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và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chi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phí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nguyên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vật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liệu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…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tối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ưu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hóa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sản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xuất</a:t>
                  </a:r>
                  <a:endPara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171450" indent="-171450" algn="just">
                    <a:buFont typeface="Arial" panose="020B0604020202020204" pitchFamily="34" charset="0"/>
                    <a:buChar char="•"/>
                  </a:pP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Hạ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tầng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xã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hội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đầy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đủ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môi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trường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đầu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tư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an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toàn</a:t>
                  </a:r>
                  <a:r>
                    <a:rPr lang="vi-VN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thân thiện</a:t>
                  </a:r>
                  <a:r>
                    <a:rPr lang="vi-VN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lao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động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ổn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định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DN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yên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tâm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hoạt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động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sản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xuất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kinh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doanh</a:t>
                  </a:r>
                  <a:endPara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171450" indent="-171450" algn="just">
                    <a:buFont typeface="Arial" panose="020B0604020202020204" pitchFamily="34" charset="0"/>
                    <a:buChar char="•"/>
                  </a:pPr>
                  <a:endParaRPr lang="vi-VN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B412FABC-30F0-4E66-A92E-359EA50F0099}"/>
                    </a:ext>
                  </a:extLst>
                </p:cNvPr>
                <p:cNvGrpSpPr/>
                <p:nvPr/>
              </p:nvGrpSpPr>
              <p:grpSpPr>
                <a:xfrm>
                  <a:off x="8578225" y="1164407"/>
                  <a:ext cx="3920319" cy="7425980"/>
                  <a:chOff x="9347822" y="3177790"/>
                  <a:chExt cx="2891832" cy="5477787"/>
                </a:xfrm>
              </p:grpSpPr>
              <p:grpSp>
                <p:nvGrpSpPr>
                  <p:cNvPr id="146" name="Group 145">
                    <a:extLst>
                      <a:ext uri="{FF2B5EF4-FFF2-40B4-BE49-F238E27FC236}">
                        <a16:creationId xmlns:a16="http://schemas.microsoft.com/office/drawing/2014/main" id="{84AEC25C-D5F4-4284-AC24-7664B078BBFA}"/>
                      </a:ext>
                    </a:extLst>
                  </p:cNvPr>
                  <p:cNvGrpSpPr/>
                  <p:nvPr/>
                </p:nvGrpSpPr>
                <p:grpSpPr>
                  <a:xfrm>
                    <a:off x="10317022" y="3177790"/>
                    <a:ext cx="1922632" cy="5477787"/>
                    <a:chOff x="6956400" y="-36891"/>
                    <a:chExt cx="3062049" cy="8724115"/>
                  </a:xfrm>
                </p:grpSpPr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BA93FD4B-5DDA-4FF2-9E65-E6D9EC7D75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56400" y="-36891"/>
                      <a:ext cx="3062049" cy="8724115"/>
                      <a:chOff x="6919888" y="-307182"/>
                      <a:chExt cx="3062049" cy="8724115"/>
                    </a:xfrm>
                  </p:grpSpPr>
                  <p:grpSp>
                    <p:nvGrpSpPr>
                      <p:cNvPr id="156" name="Group 155">
                        <a:extLst>
                          <a:ext uri="{FF2B5EF4-FFF2-40B4-BE49-F238E27FC236}">
                            <a16:creationId xmlns:a16="http://schemas.microsoft.com/office/drawing/2014/main" id="{6900FDEE-4994-40B7-AAC7-A6E60110E3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859159" y="-307182"/>
                        <a:ext cx="1964522" cy="2278845"/>
                        <a:chOff x="7859159" y="-307182"/>
                        <a:chExt cx="1964522" cy="2278845"/>
                      </a:xfrm>
                    </p:grpSpPr>
                    <p:sp>
                      <p:nvSpPr>
                        <p:cNvPr id="166" name="Hexagon 165">
                          <a:extLst>
                            <a:ext uri="{FF2B5EF4-FFF2-40B4-BE49-F238E27FC236}">
                              <a16:creationId xmlns:a16="http://schemas.microsoft.com/office/drawing/2014/main" id="{FE56706F-3B24-4C8B-8436-11D8BFD8EA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7701997" y="-150020"/>
                          <a:ext cx="2278845" cy="1964522"/>
                        </a:xfrm>
                        <a:prstGeom prst="hexagon">
                          <a:avLst/>
                        </a:prstGeom>
                        <a:solidFill>
                          <a:srgbClr val="006838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 dirty="0"/>
                        </a:p>
                      </p:txBody>
                    </p:sp>
                    <p:sp>
                      <p:nvSpPr>
                        <p:cNvPr id="167" name="Hexagon 166">
                          <a:extLst>
                            <a:ext uri="{FF2B5EF4-FFF2-40B4-BE49-F238E27FC236}">
                              <a16:creationId xmlns:a16="http://schemas.microsoft.com/office/drawing/2014/main" id="{A7588040-FCEE-4954-B040-2AB88F49E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7862688" y="493"/>
                          <a:ext cx="1964524" cy="1693554"/>
                        </a:xfrm>
                        <a:prstGeom prst="hexagon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/>
                        </a:p>
                      </p:txBody>
                    </p:sp>
                  </p:grpSp>
                  <p:grpSp>
                    <p:nvGrpSpPr>
                      <p:cNvPr id="157" name="Group 156">
                        <a:extLst>
                          <a:ext uri="{FF2B5EF4-FFF2-40B4-BE49-F238E27FC236}">
                            <a16:creationId xmlns:a16="http://schemas.microsoft.com/office/drawing/2014/main" id="{26267092-38E7-4FAA-BFC0-506CA9ED25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17415" y="3978729"/>
                        <a:ext cx="1964522" cy="2278845"/>
                        <a:chOff x="8017415" y="3978729"/>
                        <a:chExt cx="1964522" cy="2278845"/>
                      </a:xfrm>
                    </p:grpSpPr>
                    <p:sp>
                      <p:nvSpPr>
                        <p:cNvPr id="164" name="Hexagon 163">
                          <a:extLst>
                            <a:ext uri="{FF2B5EF4-FFF2-40B4-BE49-F238E27FC236}">
                              <a16:creationId xmlns:a16="http://schemas.microsoft.com/office/drawing/2014/main" id="{820FE195-0026-48B9-A1AF-FD46C5729D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7860253" y="4135891"/>
                          <a:ext cx="2278845" cy="1964522"/>
                        </a:xfrm>
                        <a:prstGeom prst="hexagon">
                          <a:avLst/>
                        </a:prstGeom>
                        <a:solidFill>
                          <a:srgbClr val="006838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5" name="Hexagon 164">
                          <a:extLst>
                            <a:ext uri="{FF2B5EF4-FFF2-40B4-BE49-F238E27FC236}">
                              <a16:creationId xmlns:a16="http://schemas.microsoft.com/office/drawing/2014/main" id="{0DAFF27E-5CF3-4EDB-BE33-12B339C248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8005067" y="4278292"/>
                          <a:ext cx="1964524" cy="1693553"/>
                        </a:xfrm>
                        <a:prstGeom prst="hexagon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/>
                        </a:p>
                      </p:txBody>
                    </p:sp>
                  </p:grpSp>
                  <p:grpSp>
                    <p:nvGrpSpPr>
                      <p:cNvPr id="158" name="Group 157">
                        <a:extLst>
                          <a:ext uri="{FF2B5EF4-FFF2-40B4-BE49-F238E27FC236}">
                            <a16:creationId xmlns:a16="http://schemas.microsoft.com/office/drawing/2014/main" id="{8C097003-F309-4D2F-85C0-9B4A62D0B93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919888" y="1871876"/>
                        <a:ext cx="1964522" cy="2278845"/>
                        <a:chOff x="6919888" y="1871876"/>
                        <a:chExt cx="1964522" cy="2278845"/>
                      </a:xfrm>
                    </p:grpSpPr>
                    <p:sp>
                      <p:nvSpPr>
                        <p:cNvPr id="162" name="Hexagon 161">
                          <a:extLst>
                            <a:ext uri="{FF2B5EF4-FFF2-40B4-BE49-F238E27FC236}">
                              <a16:creationId xmlns:a16="http://schemas.microsoft.com/office/drawing/2014/main" id="{5BAFC594-2CB3-4A87-8C29-01FBE54D9F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762726" y="2029038"/>
                          <a:ext cx="2278845" cy="1964522"/>
                        </a:xfrm>
                        <a:prstGeom prst="hexagon">
                          <a:avLst/>
                        </a:prstGeom>
                        <a:solidFill>
                          <a:schemeClr val="tx1"/>
                        </a:solidFill>
                        <a:ln w="38100">
                          <a:solidFill>
                            <a:srgbClr val="00683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/>
                        </a:p>
                      </p:txBody>
                    </p:sp>
                    <p:sp>
                      <p:nvSpPr>
                        <p:cNvPr id="163" name="Hexagon 162">
                          <a:extLst>
                            <a:ext uri="{FF2B5EF4-FFF2-40B4-BE49-F238E27FC236}">
                              <a16:creationId xmlns:a16="http://schemas.microsoft.com/office/drawing/2014/main" id="{64A460CB-7019-4B70-A5C1-BAAAED5A4D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925975" y="2164522"/>
                          <a:ext cx="1964522" cy="1693554"/>
                        </a:xfrm>
                        <a:prstGeom prst="hexagon">
                          <a:avLst/>
                        </a:prstGeom>
                        <a:noFill/>
                        <a:ln>
                          <a:solidFill>
                            <a:srgbClr val="00683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/>
                        </a:p>
                      </p:txBody>
                    </p:sp>
                  </p:grpSp>
                  <p:grpSp>
                    <p:nvGrpSpPr>
                      <p:cNvPr id="159" name="Group 158">
                        <a:extLst>
                          <a:ext uri="{FF2B5EF4-FFF2-40B4-BE49-F238E27FC236}">
                            <a16:creationId xmlns:a16="http://schemas.microsoft.com/office/drawing/2014/main" id="{16AA02D7-00CB-44A9-A767-25D981D1DE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136335" y="6138088"/>
                        <a:ext cx="1964522" cy="2278845"/>
                        <a:chOff x="7136335" y="6138088"/>
                        <a:chExt cx="1964522" cy="2278845"/>
                      </a:xfrm>
                    </p:grpSpPr>
                    <p:sp>
                      <p:nvSpPr>
                        <p:cNvPr id="160" name="Hexagon 159">
                          <a:extLst>
                            <a:ext uri="{FF2B5EF4-FFF2-40B4-BE49-F238E27FC236}">
                              <a16:creationId xmlns:a16="http://schemas.microsoft.com/office/drawing/2014/main" id="{AC7D17CD-2573-4EC8-9C9C-2FF179D74B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979173" y="6295250"/>
                          <a:ext cx="2278845" cy="1964522"/>
                        </a:xfrm>
                        <a:prstGeom prst="hexagon">
                          <a:avLst/>
                        </a:prstGeom>
                        <a:solidFill>
                          <a:schemeClr val="tx1"/>
                        </a:solidFill>
                        <a:ln w="38100">
                          <a:solidFill>
                            <a:srgbClr val="00683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 dirty="0"/>
                        </a:p>
                      </p:txBody>
                    </p:sp>
                    <p:sp>
                      <p:nvSpPr>
                        <p:cNvPr id="161" name="Hexagon 160">
                          <a:extLst>
                            <a:ext uri="{FF2B5EF4-FFF2-40B4-BE49-F238E27FC236}">
                              <a16:creationId xmlns:a16="http://schemas.microsoft.com/office/drawing/2014/main" id="{F68F39A5-7C74-4E57-A6B5-DA627D4F8E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7136333" y="6403914"/>
                          <a:ext cx="1964522" cy="1693554"/>
                        </a:xfrm>
                        <a:prstGeom prst="hexagon">
                          <a:avLst/>
                        </a:prstGeom>
                        <a:solidFill>
                          <a:schemeClr val="tx1"/>
                        </a:solidFill>
                        <a:ln>
                          <a:solidFill>
                            <a:srgbClr val="00683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/>
                        </a:p>
                      </p:txBody>
                    </p:sp>
                  </p:grpSp>
                </p:grpSp>
                <p:sp>
                  <p:nvSpPr>
                    <p:cNvPr id="152" name="TextBox 151">
                      <a:extLst>
                        <a:ext uri="{FF2B5EF4-FFF2-40B4-BE49-F238E27FC236}">
                          <a16:creationId xmlns:a16="http://schemas.microsoft.com/office/drawing/2014/main" id="{F5CDD204-0849-43E5-A2F3-D9CEA04609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20966" y="412602"/>
                      <a:ext cx="1513929" cy="14295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 VỊ PHÁT TRIỂN HẠ TẦNG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C3E2A165-40A5-463F-A7BE-774F9493C5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89779" y="4900804"/>
                      <a:ext cx="1513929" cy="11028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CỘNG ĐỒNG DÂN CƯ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4" name="TextBox 153">
                      <a:extLst>
                        <a:ext uri="{FF2B5EF4-FFF2-40B4-BE49-F238E27FC236}">
                          <a16:creationId xmlns:a16="http://schemas.microsoft.com/office/drawing/2014/main" id="{0F2EA52D-91A1-40C5-BB68-C401A98C47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69839" y="2804299"/>
                      <a:ext cx="1623520" cy="11028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 ĐẦU TƯ THỨ CẤP</a:t>
                      </a:r>
                      <a:endParaRPr lang="en-US" sz="16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5" name="TextBox 154">
                      <a:extLst>
                        <a:ext uri="{FF2B5EF4-FFF2-40B4-BE49-F238E27FC236}">
                          <a16:creationId xmlns:a16="http://schemas.microsoft.com/office/drawing/2014/main" id="{EC92D37B-865A-4E17-9F79-111775796E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20099" y="7346072"/>
                      <a:ext cx="1513929" cy="4492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XÃ HỘI</a:t>
                      </a:r>
                      <a:endParaRPr lang="en-US" sz="16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7" name="Picture 2">
                    <a:extLst>
                      <a:ext uri="{FF2B5EF4-FFF2-40B4-BE49-F238E27FC236}">
                        <a16:creationId xmlns:a16="http://schemas.microsoft.com/office/drawing/2014/main" id="{80FA290E-8737-4065-9940-8FD0511565E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28225" y="3666708"/>
                    <a:ext cx="1178436" cy="8341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8" name="Picture 4">
                    <a:extLst>
                      <a:ext uri="{FF2B5EF4-FFF2-40B4-BE49-F238E27FC236}">
                        <a16:creationId xmlns:a16="http://schemas.microsoft.com/office/drawing/2014/main" id="{9FC78C14-7DE1-41E7-9C7E-13958DA519C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347822" y="4918428"/>
                    <a:ext cx="1018927" cy="10189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9" name="Picture 6">
                    <a:extLst>
                      <a:ext uri="{FF2B5EF4-FFF2-40B4-BE49-F238E27FC236}">
                        <a16:creationId xmlns:a16="http://schemas.microsoft.com/office/drawing/2014/main" id="{33DE13BA-0312-4B04-A083-A702A170D28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745513" y="6039004"/>
                    <a:ext cx="1306978" cy="13069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0" name="Picture 8">
                    <a:extLst>
                      <a:ext uri="{FF2B5EF4-FFF2-40B4-BE49-F238E27FC236}">
                        <a16:creationId xmlns:a16="http://schemas.microsoft.com/office/drawing/2014/main" id="{CB4C6CFA-F02B-4591-AD47-13E1A11F2A2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591343" y="7546925"/>
                    <a:ext cx="768420" cy="7684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6FBA75A-E628-4DFB-9C29-A43B12F4A98C}"/>
                  </a:ext>
                </a:extLst>
              </p:cNvPr>
              <p:cNvCxnSpPr>
                <a:stCxn id="166" idx="5"/>
              </p:cNvCxnSpPr>
              <p:nvPr/>
            </p:nvCxnSpPr>
            <p:spPr>
              <a:xfrm flipV="1">
                <a:off x="12363847" y="2676443"/>
                <a:ext cx="4389197" cy="9672"/>
              </a:xfrm>
              <a:prstGeom prst="line">
                <a:avLst/>
              </a:prstGeom>
              <a:ln w="19050">
                <a:solidFill>
                  <a:srgbClr val="006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6200E3D-784D-4A3F-9C9B-0EA402F3AD7A}"/>
                </a:ext>
              </a:extLst>
            </p:cNvPr>
            <p:cNvGrpSpPr/>
            <p:nvPr/>
          </p:nvGrpSpPr>
          <p:grpSpPr>
            <a:xfrm>
              <a:off x="13193419" y="3138082"/>
              <a:ext cx="3728673" cy="108000"/>
              <a:chOff x="13193419" y="3138082"/>
              <a:chExt cx="3728673" cy="108000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61C7CE5-C167-47EE-BAD6-488E6C60B1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93419" y="3192082"/>
                <a:ext cx="365138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85B94E1E-20FF-4F93-984D-27DF5A6CB582}"/>
                  </a:ext>
                </a:extLst>
              </p:cNvPr>
              <p:cNvSpPr/>
              <p:nvPr/>
            </p:nvSpPr>
            <p:spPr>
              <a:xfrm>
                <a:off x="16814092" y="3138082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3403B8A-5512-4BB7-BDF1-C8A5FAF9BFF4}"/>
                </a:ext>
              </a:extLst>
            </p:cNvPr>
            <p:cNvGrpSpPr/>
            <p:nvPr/>
          </p:nvGrpSpPr>
          <p:grpSpPr>
            <a:xfrm>
              <a:off x="12720025" y="4819687"/>
              <a:ext cx="4180291" cy="108000"/>
              <a:chOff x="13513961" y="3477759"/>
              <a:chExt cx="4180291" cy="108000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7CB13D0-E04F-49B0-93B0-01EEEFE00E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513961" y="3541625"/>
                <a:ext cx="4094066" cy="123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17F054F2-462A-4CA9-B70B-A53D427D6DB5}"/>
                  </a:ext>
                </a:extLst>
              </p:cNvPr>
              <p:cNvSpPr/>
              <p:nvPr/>
            </p:nvSpPr>
            <p:spPr>
              <a:xfrm>
                <a:off x="17586252" y="347775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BC6E62C6-A60A-411C-AC0E-D58C68FCB21F}"/>
                </a:ext>
              </a:extLst>
            </p:cNvPr>
            <p:cNvGrpSpPr/>
            <p:nvPr/>
          </p:nvGrpSpPr>
          <p:grpSpPr>
            <a:xfrm>
              <a:off x="12729596" y="6627097"/>
              <a:ext cx="4223207" cy="108000"/>
              <a:chOff x="12735643" y="3891425"/>
              <a:chExt cx="4223207" cy="108000"/>
            </a:xfrm>
          </p:grpSpPr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60FA8B4-D982-429E-837B-BF849A7BB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35643" y="3951746"/>
                <a:ext cx="4152340" cy="105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15D04B8D-5A8C-419E-BA9D-90B6E081B04D}"/>
                  </a:ext>
                </a:extLst>
              </p:cNvPr>
              <p:cNvSpPr/>
              <p:nvPr/>
            </p:nvSpPr>
            <p:spPr>
              <a:xfrm>
                <a:off x="16850850" y="389142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26EBE7B2-33D9-4323-A0D0-34F38464575C}"/>
                </a:ext>
              </a:extLst>
            </p:cNvPr>
            <p:cNvGrpSpPr/>
            <p:nvPr/>
          </p:nvGrpSpPr>
          <p:grpSpPr>
            <a:xfrm>
              <a:off x="12602865" y="8073369"/>
              <a:ext cx="4364791" cy="108000"/>
              <a:chOff x="13365608" y="4008200"/>
              <a:chExt cx="4364791" cy="108000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4C30554-0E99-4135-ADA7-4F82188FA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65608" y="4055644"/>
                <a:ext cx="4312807" cy="46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37795D5-DEC2-49FA-94FC-9EA2A8D6E7D6}"/>
                  </a:ext>
                </a:extLst>
              </p:cNvPr>
              <p:cNvSpPr/>
              <p:nvPr/>
            </p:nvSpPr>
            <p:spPr>
              <a:xfrm>
                <a:off x="17622399" y="40082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49F653A2-55DC-40A7-A662-FE8CAF861BDE}"/>
              </a:ext>
            </a:extLst>
          </p:cNvPr>
          <p:cNvSpPr txBox="1"/>
          <p:nvPr/>
        </p:nvSpPr>
        <p:spPr>
          <a:xfrm>
            <a:off x="88474" y="1337700"/>
            <a:ext cx="6840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KHU CÔNG NGHIỆP SINH THÁI TIÊN PHONG</a:t>
            </a:r>
            <a:endParaRPr lang="en-US" sz="2200" b="1" dirty="0">
              <a:solidFill>
                <a:srgbClr val="FFFF00"/>
              </a:solidFill>
            </a:endParaRP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CF2615ED-E84C-4FB5-B083-E78C1D6DF9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154" y="177231"/>
            <a:ext cx="2322703" cy="10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AA336C8C-EDB6-46BC-80FD-BABF2D398119}"/>
              </a:ext>
            </a:extLst>
          </p:cNvPr>
          <p:cNvSpPr/>
          <p:nvPr/>
        </p:nvSpPr>
        <p:spPr>
          <a:xfrm>
            <a:off x="13592869" y="0"/>
            <a:ext cx="3847553" cy="8607729"/>
          </a:xfrm>
          <a:prstGeom prst="rect">
            <a:avLst/>
          </a:prstGeom>
          <a:solidFill>
            <a:srgbClr val="006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B11ADF-F110-4490-B300-4A118E3174C3}"/>
              </a:ext>
            </a:extLst>
          </p:cNvPr>
          <p:cNvGrpSpPr/>
          <p:nvPr/>
        </p:nvGrpSpPr>
        <p:grpSpPr>
          <a:xfrm>
            <a:off x="13810648" y="802914"/>
            <a:ext cx="3222884" cy="7571303"/>
            <a:chOff x="1216526" y="4358765"/>
            <a:chExt cx="2829331" cy="68327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4565654-7EFC-401B-B42B-2B3EE9116FF1}"/>
                </a:ext>
              </a:extLst>
            </p:cNvPr>
            <p:cNvSpPr txBox="1"/>
            <p:nvPr/>
          </p:nvSpPr>
          <p:spPr>
            <a:xfrm>
              <a:off x="1316118" y="4358765"/>
              <a:ext cx="2729739" cy="6832723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b="1" dirty="0" err="1" smtClean="0"/>
                <a:t>Kiểm</a:t>
              </a:r>
              <a:r>
                <a:rPr lang="en-US" b="1" dirty="0" smtClean="0"/>
                <a:t> </a:t>
              </a:r>
              <a:r>
                <a:rPr lang="en-US" b="1" dirty="0" err="1"/>
                <a:t>soát</a:t>
              </a:r>
              <a:r>
                <a:rPr lang="en-US" b="1" dirty="0"/>
                <a:t> </a:t>
              </a:r>
              <a:r>
                <a:rPr lang="en-US" b="1" dirty="0" err="1"/>
                <a:t>và</a:t>
              </a:r>
              <a:r>
                <a:rPr lang="en-US" b="1" dirty="0"/>
                <a:t> </a:t>
              </a:r>
              <a:r>
                <a:rPr lang="en-US" b="1" dirty="0" err="1"/>
                <a:t>bảo</a:t>
              </a:r>
              <a:r>
                <a:rPr lang="en-US" b="1" dirty="0"/>
                <a:t> </a:t>
              </a:r>
              <a:r>
                <a:rPr lang="en-US" b="1" dirty="0" err="1"/>
                <a:t>vệ</a:t>
              </a:r>
              <a:r>
                <a:rPr lang="en-US" b="1" dirty="0"/>
                <a:t> an </a:t>
              </a:r>
              <a:r>
                <a:rPr lang="en-US" b="1" dirty="0" err="1"/>
                <a:t>ninh</a:t>
              </a:r>
              <a:r>
                <a:rPr lang="en-US" b="1" dirty="0"/>
                <a:t> 24/24, </a:t>
              </a:r>
              <a:r>
                <a:rPr lang="en-US" b="1" dirty="0" err="1"/>
                <a:t>liên</a:t>
              </a:r>
              <a:r>
                <a:rPr lang="en-US" b="1" dirty="0"/>
                <a:t> </a:t>
              </a:r>
              <a:r>
                <a:rPr lang="en-US" b="1" dirty="0" err="1"/>
                <a:t>kết</a:t>
              </a:r>
              <a:r>
                <a:rPr lang="en-US" b="1" dirty="0"/>
                <a:t> an </a:t>
              </a:r>
              <a:r>
                <a:rPr lang="en-US" b="1" dirty="0" err="1"/>
                <a:t>ninh</a:t>
              </a:r>
              <a:r>
                <a:rPr lang="en-US" b="1" dirty="0"/>
                <a:t> KCN </a:t>
              </a:r>
              <a:r>
                <a:rPr lang="en-US" b="1" dirty="0" err="1"/>
                <a:t>và</a:t>
              </a:r>
              <a:r>
                <a:rPr lang="en-US" b="1" dirty="0"/>
                <a:t> an </a:t>
              </a:r>
              <a:r>
                <a:rPr lang="en-US" b="1" dirty="0" err="1"/>
                <a:t>ninh</a:t>
              </a:r>
              <a:r>
                <a:rPr lang="en-US" b="1" dirty="0"/>
                <a:t> </a:t>
              </a:r>
              <a:r>
                <a:rPr lang="en-US" b="1" dirty="0" err="1"/>
                <a:t>của</a:t>
              </a:r>
              <a:r>
                <a:rPr lang="en-US" b="1" dirty="0"/>
                <a:t> </a:t>
              </a:r>
              <a:r>
                <a:rPr lang="en-US" b="1" dirty="0" err="1"/>
                <a:t>địa</a:t>
              </a:r>
              <a:r>
                <a:rPr lang="en-US" b="1" dirty="0"/>
                <a:t> </a:t>
              </a:r>
              <a:r>
                <a:rPr lang="en-US" b="1" dirty="0" err="1" smtClean="0"/>
                <a:t>phương</a:t>
              </a:r>
              <a:endParaRPr lang="en-US" b="1" dirty="0" smtClean="0"/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b="1" dirty="0"/>
                <a:t>Thu </a:t>
              </a:r>
              <a:r>
                <a:rPr lang="en-US" b="1" dirty="0" err="1"/>
                <a:t>gom</a:t>
              </a:r>
              <a:r>
                <a:rPr lang="en-US" b="1" dirty="0"/>
                <a:t> </a:t>
              </a:r>
              <a:r>
                <a:rPr lang="en-US" b="1" dirty="0" err="1"/>
                <a:t>và</a:t>
              </a:r>
              <a:r>
                <a:rPr lang="en-US" b="1" dirty="0"/>
                <a:t> </a:t>
              </a:r>
              <a:r>
                <a:rPr lang="en-US" b="1" dirty="0" err="1"/>
                <a:t>xử</a:t>
              </a:r>
              <a:r>
                <a:rPr lang="en-US" b="1" dirty="0"/>
                <a:t> </a:t>
              </a:r>
              <a:r>
                <a:rPr lang="en-US" b="1" dirty="0" err="1"/>
                <a:t>lý</a:t>
              </a:r>
              <a:r>
                <a:rPr lang="en-US" b="1" dirty="0"/>
                <a:t> </a:t>
              </a:r>
              <a:r>
                <a:rPr lang="en-US" b="1" dirty="0" err="1"/>
                <a:t>tái</a:t>
              </a:r>
              <a:r>
                <a:rPr lang="en-US" b="1" dirty="0"/>
                <a:t> </a:t>
              </a:r>
              <a:r>
                <a:rPr lang="en-US" b="1" dirty="0" err="1"/>
                <a:t>chế</a:t>
              </a:r>
              <a:r>
                <a:rPr lang="en-US" b="1" dirty="0"/>
                <a:t> </a:t>
              </a:r>
              <a:r>
                <a:rPr lang="en-US" b="1" dirty="0" err="1"/>
                <a:t>chất</a:t>
              </a:r>
              <a:r>
                <a:rPr lang="en-US" b="1" dirty="0"/>
                <a:t> </a:t>
              </a:r>
              <a:r>
                <a:rPr lang="en-US" b="1" dirty="0" err="1"/>
                <a:t>thải</a:t>
              </a:r>
              <a:r>
                <a:rPr lang="en-US" b="1" dirty="0"/>
                <a:t> </a:t>
              </a:r>
              <a:r>
                <a:rPr lang="en-US" b="1" dirty="0" err="1"/>
                <a:t>ngay</a:t>
              </a:r>
              <a:r>
                <a:rPr lang="en-US" b="1" dirty="0"/>
                <a:t> </a:t>
              </a:r>
              <a:r>
                <a:rPr lang="en-US" b="1" dirty="0" err="1"/>
                <a:t>trong</a:t>
              </a:r>
              <a:r>
                <a:rPr lang="en-US" b="1" dirty="0"/>
                <a:t> </a:t>
              </a:r>
              <a:r>
                <a:rPr lang="en-US" b="1" dirty="0" err="1"/>
                <a:t>khu</a:t>
              </a:r>
              <a:r>
                <a:rPr lang="en-US" b="1" dirty="0"/>
                <a:t> </a:t>
              </a:r>
              <a:r>
                <a:rPr lang="en-US" b="1" dirty="0" err="1"/>
                <a:t>công</a:t>
              </a:r>
              <a:r>
                <a:rPr lang="en-US" b="1" dirty="0"/>
                <a:t> </a:t>
              </a:r>
              <a:r>
                <a:rPr lang="en-US" b="1" dirty="0" err="1"/>
                <a:t>nghiệp</a:t>
              </a:r>
              <a:r>
                <a:rPr lang="en-US" b="1" dirty="0"/>
                <a:t> </a:t>
              </a:r>
              <a:endParaRPr lang="en-US" b="1" dirty="0" smtClean="0"/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b="1" dirty="0" err="1" smtClean="0"/>
                <a:t>Khu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nhà</a:t>
              </a:r>
              <a:r>
                <a:rPr lang="en-US" b="1" dirty="0" smtClean="0"/>
                <a:t> ở </a:t>
              </a:r>
              <a:r>
                <a:rPr lang="en-US" b="1" dirty="0" err="1" smtClean="0"/>
                <a:t>xã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hội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tiện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nghi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cho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công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nhân</a:t>
              </a:r>
              <a:endParaRPr lang="en-US" b="1" dirty="0" smtClean="0"/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b="1" dirty="0" err="1"/>
                <a:t>Tổ</a:t>
              </a:r>
              <a:r>
                <a:rPr lang="en-US" b="1" dirty="0"/>
                <a:t> </a:t>
              </a:r>
              <a:r>
                <a:rPr lang="en-US" b="1" dirty="0" err="1"/>
                <a:t>hợp</a:t>
              </a:r>
              <a:r>
                <a:rPr lang="en-US" b="1" dirty="0"/>
                <a:t> </a:t>
              </a:r>
              <a:r>
                <a:rPr lang="en-US" b="1" dirty="0" err="1"/>
                <a:t>dịch</a:t>
              </a:r>
              <a:r>
                <a:rPr lang="en-US" b="1" dirty="0"/>
                <a:t> </a:t>
              </a:r>
              <a:r>
                <a:rPr lang="en-US" b="1" dirty="0" err="1"/>
                <a:t>vụ</a:t>
              </a:r>
              <a:r>
                <a:rPr lang="en-US" b="1" dirty="0"/>
                <a:t>:  </a:t>
              </a:r>
              <a:r>
                <a:rPr lang="en-US" b="1" dirty="0" err="1"/>
                <a:t>dịch</a:t>
              </a:r>
              <a:r>
                <a:rPr lang="en-US" b="1" dirty="0"/>
                <a:t> </a:t>
              </a:r>
              <a:r>
                <a:rPr lang="en-US" b="1" dirty="0" err="1"/>
                <a:t>vụ</a:t>
              </a:r>
              <a:r>
                <a:rPr lang="en-US" b="1" dirty="0"/>
                <a:t> </a:t>
              </a:r>
              <a:r>
                <a:rPr lang="en-US" b="1" dirty="0" err="1"/>
                <a:t>ngân</a:t>
              </a:r>
              <a:r>
                <a:rPr lang="en-US" b="1" dirty="0"/>
                <a:t> </a:t>
              </a:r>
              <a:r>
                <a:rPr lang="en-US" b="1" dirty="0" err="1"/>
                <a:t>hàng</a:t>
              </a:r>
              <a:r>
                <a:rPr lang="en-US" b="1" dirty="0"/>
                <a:t> ATM, canteen, </a:t>
              </a:r>
              <a:r>
                <a:rPr lang="en-US" b="1" dirty="0" err="1"/>
                <a:t>quán</a:t>
              </a:r>
              <a:r>
                <a:rPr lang="en-US" b="1" dirty="0"/>
                <a:t> café., </a:t>
              </a:r>
              <a:r>
                <a:rPr lang="en-US" b="1" dirty="0" smtClean="0"/>
                <a:t>….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b="1" dirty="0" err="1"/>
                <a:t>Khu</a:t>
              </a:r>
              <a:r>
                <a:rPr lang="en-US" b="1" dirty="0"/>
                <a:t> </a:t>
              </a:r>
              <a:r>
                <a:rPr lang="en-US" b="1" dirty="0" err="1"/>
                <a:t>vui</a:t>
              </a:r>
              <a:r>
                <a:rPr lang="en-US" b="1" dirty="0"/>
                <a:t> </a:t>
              </a:r>
              <a:r>
                <a:rPr lang="en-US" b="1" dirty="0" err="1"/>
                <a:t>chơi</a:t>
              </a:r>
              <a:r>
                <a:rPr lang="en-US" b="1" dirty="0"/>
                <a:t> </a:t>
              </a:r>
              <a:r>
                <a:rPr lang="en-US" b="1" dirty="0" err="1"/>
                <a:t>giải</a:t>
              </a:r>
              <a:r>
                <a:rPr lang="en-US" b="1" dirty="0"/>
                <a:t> </a:t>
              </a:r>
              <a:r>
                <a:rPr lang="en-US" b="1" dirty="0" err="1"/>
                <a:t>trí</a:t>
              </a:r>
              <a:r>
                <a:rPr lang="en-US" b="1" dirty="0"/>
                <a:t> </a:t>
              </a:r>
              <a:r>
                <a:rPr lang="en-US" b="1" dirty="0" err="1" smtClean="0"/>
                <a:t>cao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cấp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cho</a:t>
              </a:r>
              <a:r>
                <a:rPr lang="en-US" b="1" dirty="0" smtClean="0"/>
                <a:t> </a:t>
              </a:r>
              <a:r>
                <a:rPr lang="en-US" b="1" dirty="0" err="1"/>
                <a:t>các</a:t>
              </a:r>
              <a:r>
                <a:rPr lang="en-US" b="1" dirty="0"/>
                <a:t> </a:t>
              </a:r>
              <a:r>
                <a:rPr lang="en-US" b="1" dirty="0" err="1"/>
                <a:t>chuyên</a:t>
              </a:r>
              <a:r>
                <a:rPr lang="en-US" b="1" dirty="0"/>
                <a:t> </a:t>
              </a:r>
              <a:r>
                <a:rPr lang="en-US" b="1" dirty="0" err="1"/>
                <a:t>gia</a:t>
              </a:r>
              <a:r>
                <a:rPr lang="en-US" b="1" dirty="0"/>
                <a:t>, </a:t>
              </a:r>
              <a:r>
                <a:rPr lang="en-US" b="1" dirty="0" err="1"/>
                <a:t>người</a:t>
              </a:r>
              <a:r>
                <a:rPr lang="en-US" b="1" dirty="0"/>
                <a:t> </a:t>
              </a:r>
              <a:r>
                <a:rPr lang="en-US" b="1" dirty="0" err="1"/>
                <a:t>lao</a:t>
              </a:r>
              <a:r>
                <a:rPr lang="en-US" b="1" dirty="0"/>
                <a:t> </a:t>
              </a:r>
              <a:r>
                <a:rPr lang="en-US" b="1" dirty="0" err="1" smtClean="0"/>
                <a:t>động</a:t>
              </a:r>
              <a:endParaRPr lang="en-US" b="1" dirty="0" smtClean="0"/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b="1" dirty="0" err="1"/>
                <a:t>Công</a:t>
              </a:r>
              <a:r>
                <a:rPr lang="en-US" b="1" dirty="0"/>
                <a:t> </a:t>
              </a:r>
              <a:r>
                <a:rPr lang="en-US" b="1" dirty="0" err="1"/>
                <a:t>viên</a:t>
              </a:r>
              <a:r>
                <a:rPr lang="en-US" b="1" dirty="0"/>
                <a:t> </a:t>
              </a:r>
              <a:r>
                <a:rPr lang="en-US" b="1" dirty="0" err="1"/>
                <a:t>sinh</a:t>
              </a:r>
              <a:r>
                <a:rPr lang="en-US" b="1" dirty="0"/>
                <a:t> </a:t>
              </a:r>
              <a:r>
                <a:rPr lang="en-US" b="1" dirty="0" err="1"/>
                <a:t>thái</a:t>
              </a:r>
              <a:r>
                <a:rPr lang="en-US" b="1" dirty="0"/>
                <a:t>, </a:t>
              </a:r>
              <a:r>
                <a:rPr lang="en-US" b="1" dirty="0" err="1"/>
                <a:t>không</a:t>
              </a:r>
              <a:r>
                <a:rPr lang="en-US" b="1" dirty="0"/>
                <a:t> </a:t>
              </a:r>
              <a:r>
                <a:rPr lang="en-US" b="1" dirty="0" err="1"/>
                <a:t>gian</a:t>
              </a:r>
              <a:r>
                <a:rPr lang="en-US" b="1" dirty="0"/>
                <a:t> </a:t>
              </a:r>
              <a:r>
                <a:rPr lang="en-US" b="1" dirty="0" err="1"/>
                <a:t>cảnh</a:t>
              </a:r>
              <a:r>
                <a:rPr lang="en-US" b="1" dirty="0"/>
                <a:t> </a:t>
              </a:r>
              <a:r>
                <a:rPr lang="en-US" b="1" dirty="0" err="1"/>
                <a:t>quan</a:t>
              </a:r>
              <a:r>
                <a:rPr lang="en-US" b="1" dirty="0"/>
                <a:t>  </a:t>
              </a:r>
              <a:r>
                <a:rPr lang="en-US" b="1" dirty="0" err="1"/>
                <a:t>thư</a:t>
              </a:r>
              <a:r>
                <a:rPr lang="en-US" b="1" dirty="0"/>
                <a:t> </a:t>
              </a:r>
              <a:r>
                <a:rPr lang="en-US" b="1" dirty="0" err="1"/>
                <a:t>giãn</a:t>
              </a:r>
              <a:r>
                <a:rPr lang="en-US" b="1" dirty="0"/>
                <a:t> </a:t>
              </a:r>
              <a:r>
                <a:rPr lang="en-US" b="1" dirty="0" err="1"/>
                <a:t>cho</a:t>
              </a:r>
              <a:r>
                <a:rPr lang="en-US" b="1" dirty="0"/>
                <a:t> </a:t>
              </a:r>
              <a:r>
                <a:rPr lang="en-US" b="1" dirty="0" err="1"/>
                <a:t>cán</a:t>
              </a:r>
              <a:r>
                <a:rPr lang="en-US" b="1" dirty="0"/>
                <a:t>  </a:t>
              </a:r>
              <a:r>
                <a:rPr lang="en-US" b="1" dirty="0" err="1"/>
                <a:t>bộ</a:t>
              </a:r>
              <a:r>
                <a:rPr lang="en-US" b="1" dirty="0"/>
                <a:t> </a:t>
              </a:r>
              <a:r>
                <a:rPr lang="en-US" b="1" dirty="0" err="1"/>
                <a:t>công</a:t>
              </a:r>
              <a:r>
                <a:rPr lang="en-US" b="1" dirty="0"/>
                <a:t> </a:t>
              </a:r>
              <a:r>
                <a:rPr lang="en-US" b="1" dirty="0" err="1"/>
                <a:t>nhân</a:t>
              </a:r>
              <a:r>
                <a:rPr lang="en-US" b="1" dirty="0"/>
                <a:t> </a:t>
              </a:r>
              <a:r>
                <a:rPr lang="en-US" b="1" dirty="0" err="1" smtClean="0"/>
                <a:t>viên</a:t>
              </a:r>
              <a:endParaRPr lang="en-US" b="1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7E041E-79C9-4F5E-AF15-5186E638713A}"/>
                </a:ext>
              </a:extLst>
            </p:cNvPr>
            <p:cNvGrpSpPr/>
            <p:nvPr/>
          </p:nvGrpSpPr>
          <p:grpSpPr>
            <a:xfrm>
              <a:off x="1216526" y="7650139"/>
              <a:ext cx="2115163" cy="1939259"/>
              <a:chOff x="6753575" y="959510"/>
              <a:chExt cx="2100803" cy="1939259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B19C629-B0B1-4DEF-A5DD-EF6E086620DB}"/>
                  </a:ext>
                </a:extLst>
              </p:cNvPr>
              <p:cNvSpPr txBox="1"/>
              <p:nvPr/>
            </p:nvSpPr>
            <p:spPr>
              <a:xfrm>
                <a:off x="6761299" y="2648791"/>
                <a:ext cx="2093079" cy="249978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en-US" sz="1200" b="1" dirty="0">
                  <a:effectLst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731F693-A195-4359-8ECD-50E16B569CBC}"/>
                  </a:ext>
                </a:extLst>
              </p:cNvPr>
              <p:cNvSpPr txBox="1"/>
              <p:nvPr/>
            </p:nvSpPr>
            <p:spPr>
              <a:xfrm>
                <a:off x="6753575" y="959510"/>
                <a:ext cx="2006608" cy="249978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en-US" sz="1200" b="1" dirty="0">
                  <a:effectLst/>
                </a:endParaRP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2D754D6-D59C-4F01-803B-F20AD3EF0B68}"/>
              </a:ext>
            </a:extLst>
          </p:cNvPr>
          <p:cNvGrpSpPr/>
          <p:nvPr/>
        </p:nvGrpSpPr>
        <p:grpSpPr>
          <a:xfrm>
            <a:off x="158401" y="37810"/>
            <a:ext cx="6435830" cy="1034090"/>
            <a:chOff x="76332" y="-113498"/>
            <a:chExt cx="17169638" cy="2745498"/>
          </a:xfrm>
        </p:grpSpPr>
        <p:pic>
          <p:nvPicPr>
            <p:cNvPr id="89" name="Picture 88" descr="Text, logo&#10;&#10;Description automatically generated">
              <a:extLst>
                <a:ext uri="{FF2B5EF4-FFF2-40B4-BE49-F238E27FC236}">
                  <a16:creationId xmlns:a16="http://schemas.microsoft.com/office/drawing/2014/main" id="{051968B5-768F-4F3E-8673-C15D4CD1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r="65579"/>
            <a:stretch/>
          </p:blipFill>
          <p:spPr>
            <a:xfrm>
              <a:off x="76332" y="-113498"/>
              <a:ext cx="1806265" cy="2732075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E93F8C9-1A45-47F0-9209-EBDC2482846B}"/>
                </a:ext>
              </a:extLst>
            </p:cNvPr>
            <p:cNvSpPr txBox="1"/>
            <p:nvPr/>
          </p:nvSpPr>
          <p:spPr>
            <a:xfrm>
              <a:off x="2377162" y="15131"/>
              <a:ext cx="14868808" cy="220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9044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98088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97132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96177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95221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94265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3309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92353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NAM CẦU KIỀN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8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KCN DỊCH VỤ KHÁC BIỆT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5E6D08E-CFD2-4F2B-B9E8-DFD8ED1F0612}"/>
                </a:ext>
              </a:extLst>
            </p:cNvPr>
            <p:cNvGrpSpPr/>
            <p:nvPr/>
          </p:nvGrpSpPr>
          <p:grpSpPr>
            <a:xfrm>
              <a:off x="2009845" y="33992"/>
              <a:ext cx="5983705" cy="2598008"/>
              <a:chOff x="2009845" y="33992"/>
              <a:chExt cx="5983705" cy="2598008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576515C-CDA4-42B9-8869-150CC486FACA}"/>
                  </a:ext>
                </a:extLst>
              </p:cNvPr>
              <p:cNvCxnSpPr/>
              <p:nvPr/>
            </p:nvCxnSpPr>
            <p:spPr>
              <a:xfrm>
                <a:off x="2227954" y="33992"/>
                <a:ext cx="0" cy="2598008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7746A63-988F-4E22-88FE-4F92235DB1D1}"/>
                  </a:ext>
                </a:extLst>
              </p:cNvPr>
              <p:cNvCxnSpPr/>
              <p:nvPr/>
            </p:nvCxnSpPr>
            <p:spPr>
              <a:xfrm>
                <a:off x="2048768" y="208547"/>
                <a:ext cx="0" cy="210151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EFBF96C-68D4-44FE-8045-30E79C6195F0}"/>
                  </a:ext>
                </a:extLst>
              </p:cNvPr>
              <p:cNvCxnSpPr/>
              <p:nvPr/>
            </p:nvCxnSpPr>
            <p:spPr>
              <a:xfrm>
                <a:off x="2009845" y="2032612"/>
                <a:ext cx="5983705" cy="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A2DFC09F-460A-4EF1-B0B9-193973078B2A}"/>
              </a:ext>
            </a:extLst>
          </p:cNvPr>
          <p:cNvSpPr txBox="1"/>
          <p:nvPr/>
        </p:nvSpPr>
        <p:spPr>
          <a:xfrm>
            <a:off x="14437536" y="303778"/>
            <a:ext cx="284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TIỆN ÍCH DỊCH </a:t>
            </a:r>
            <a:r>
              <a:rPr lang="en-US" sz="2400" b="1" dirty="0" smtClean="0">
                <a:solidFill>
                  <a:srgbClr val="FFFF00"/>
                </a:solidFill>
              </a:rPr>
              <a:t>VỤ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7187C2F-41F8-441A-8B74-C9D06CF9EAA2}"/>
              </a:ext>
            </a:extLst>
          </p:cNvPr>
          <p:cNvCxnSpPr>
            <a:cxnSpLocks/>
          </p:cNvCxnSpPr>
          <p:nvPr/>
        </p:nvCxnSpPr>
        <p:spPr>
          <a:xfrm>
            <a:off x="3433461" y="3135628"/>
            <a:ext cx="0" cy="1228059"/>
          </a:xfrm>
          <a:prstGeom prst="line">
            <a:avLst/>
          </a:prstGeom>
          <a:solidFill>
            <a:schemeClr val="accent2">
              <a:lumMod val="75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71247" r="26733" b="6164"/>
          <a:stretch/>
        </p:blipFill>
        <p:spPr>
          <a:xfrm>
            <a:off x="62368" y="6070138"/>
            <a:ext cx="13291246" cy="2564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1156195"/>
            <a:ext cx="13132845" cy="4874131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36A30DEA-4E72-4412-B110-069F6F7CA672}"/>
              </a:ext>
            </a:extLst>
          </p:cNvPr>
          <p:cNvSpPr/>
          <p:nvPr/>
        </p:nvSpPr>
        <p:spPr>
          <a:xfrm>
            <a:off x="157954" y="1160498"/>
            <a:ext cx="13133292" cy="1266594"/>
          </a:xfrm>
          <a:prstGeom prst="rect">
            <a:avLst/>
          </a:prstGeom>
          <a:solidFill>
            <a:srgbClr val="006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835457" y="1240485"/>
            <a:ext cx="12108788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NĐT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KCN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đãi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Kiền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56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B6E3B5BE-ACFC-4224-A08E-9CF0D0453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" y="4210476"/>
            <a:ext cx="6486907" cy="4320382"/>
          </a:xfrm>
          <a:prstGeom prst="rect">
            <a:avLst/>
          </a:prstGeom>
        </p:spPr>
      </p:pic>
      <p:pic>
        <p:nvPicPr>
          <p:cNvPr id="16" name="Picture 15" descr="A picture containing outdoor, tree, water, nature&#10;&#10;Description automatically generated">
            <a:extLst>
              <a:ext uri="{FF2B5EF4-FFF2-40B4-BE49-F238E27FC236}">
                <a16:creationId xmlns:a16="http://schemas.microsoft.com/office/drawing/2014/main" id="{43883305-789B-4725-A212-7D66F03EBE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5" r="1672" b="10547"/>
          <a:stretch/>
        </p:blipFill>
        <p:spPr>
          <a:xfrm>
            <a:off x="10711524" y="1249634"/>
            <a:ext cx="3091916" cy="2816663"/>
          </a:xfrm>
          <a:prstGeom prst="rect">
            <a:avLst/>
          </a:prstGeom>
        </p:spPr>
      </p:pic>
      <p:pic>
        <p:nvPicPr>
          <p:cNvPr id="28" name="Picture 27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9F22B8E-9D64-4D21-B156-62F608B2CA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50" y="4210476"/>
            <a:ext cx="7139224" cy="43203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6042CC0-FD69-4B3B-94A3-81EA3B93F0E8}"/>
              </a:ext>
            </a:extLst>
          </p:cNvPr>
          <p:cNvGrpSpPr/>
          <p:nvPr/>
        </p:nvGrpSpPr>
        <p:grpSpPr>
          <a:xfrm>
            <a:off x="13848746" y="0"/>
            <a:ext cx="3407929" cy="8530856"/>
            <a:chOff x="13715994" y="186298"/>
            <a:chExt cx="3424306" cy="6953812"/>
          </a:xfrm>
        </p:grpSpPr>
        <p:sp>
          <p:nvSpPr>
            <p:cNvPr id="19" name="Rectangle: Single Corner Rounded 18">
              <a:extLst>
                <a:ext uri="{FF2B5EF4-FFF2-40B4-BE49-F238E27FC236}">
                  <a16:creationId xmlns:a16="http://schemas.microsoft.com/office/drawing/2014/main" id="{76DA4940-BD6F-4141-A9D2-1D16B46B6405}"/>
                </a:ext>
              </a:extLst>
            </p:cNvPr>
            <p:cNvSpPr/>
            <p:nvPr/>
          </p:nvSpPr>
          <p:spPr>
            <a:xfrm flipH="1">
              <a:off x="13715994" y="186298"/>
              <a:ext cx="3424306" cy="6953812"/>
            </a:xfrm>
            <a:prstGeom prst="rect">
              <a:avLst/>
            </a:prstGeom>
            <a:solidFill>
              <a:srgbClr val="006838"/>
            </a:solidFill>
            <a:ln>
              <a:solidFill>
                <a:srgbClr val="006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F50A9D-F16F-4E67-8485-E82D2E7C7059}"/>
                </a:ext>
              </a:extLst>
            </p:cNvPr>
            <p:cNvSpPr txBox="1"/>
            <p:nvPr/>
          </p:nvSpPr>
          <p:spPr>
            <a:xfrm>
              <a:off x="13884563" y="326501"/>
              <a:ext cx="2960967" cy="6673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TẦM NHÌN VÀ TỐI ƯU HÓA KHÔNG GIAN HẠ TẦNG, TÍCH HỢP NHIỀU CÔNG NĂNG SỬ DỤNG</a:t>
              </a:r>
              <a:endPara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vi-VN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ừa </a:t>
              </a:r>
              <a:r>
                <a:rPr lang="vi-VN" b="1" dirty="0">
                  <a:latin typeface="Calibri" panose="020F0502020204030204" pitchFamily="34" charset="0"/>
                  <a:cs typeface="Calibri" panose="020F0502020204030204" pitchFamily="34" charset="0"/>
                </a:rPr>
                <a:t>đáp ứng được các công năng </a:t>
              </a:r>
              <a:r>
                <a:rPr lang="vi-VN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đảm bảo hoạt động vận hành </a:t>
              </a:r>
              <a:r>
                <a:rPr lang="vi-VN" b="1" dirty="0">
                  <a:latin typeface="Calibri" panose="020F0502020204030204" pitchFamily="34" charset="0"/>
                  <a:cs typeface="Calibri" panose="020F0502020204030204" pitchFamily="34" charset="0"/>
                </a:rPr>
                <a:t>của KCN vừa là điểm đến thư giãn nghỉ ngơi cho người lao động và cộng đồng dân cư với đầy đủ các </a:t>
              </a:r>
              <a:r>
                <a:rPr lang="vi-VN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dịch vụ và tiện ích hấp dẫn</a:t>
              </a:r>
              <a:r>
                <a:rPr lang="vi-VN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Nhà </a:t>
              </a:r>
              <a:r>
                <a:rPr lang="vi-VN" dirty="0">
                  <a:latin typeface="Calibri" panose="020F0502020204030204" pitchFamily="34" charset="0"/>
                  <a:cs typeface="Calibri" panose="020F0502020204030204" pitchFamily="34" charset="0"/>
                </a:rPr>
                <a:t>máy xử lý nước </a:t>
              </a:r>
              <a:r>
                <a:rPr lang="vi-V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thải</a:t>
              </a:r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Thư </a:t>
              </a:r>
              <a:r>
                <a:rPr lang="vi-VN" dirty="0">
                  <a:latin typeface="Calibri" panose="020F0502020204030204" pitchFamily="34" charset="0"/>
                  <a:cs typeface="Calibri" panose="020F0502020204030204" pitchFamily="34" charset="0"/>
                </a:rPr>
                <a:t>viện sinh </a:t>
              </a:r>
              <a:r>
                <a:rPr lang="vi-V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&amp; KG </a:t>
              </a:r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chung</a:t>
              </a:r>
              <a:endParaRPr lang="vi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Hệ </a:t>
              </a:r>
              <a:r>
                <a:rPr lang="vi-VN" dirty="0">
                  <a:latin typeface="Calibri" panose="020F0502020204030204" pitchFamily="34" charset="0"/>
                  <a:cs typeface="Calibri" panose="020F0502020204030204" pitchFamily="34" charset="0"/>
                </a:rPr>
                <a:t>thống tái tạo tuần hoàn </a:t>
              </a:r>
              <a:r>
                <a:rPr lang="vi-V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dirty="0">
                  <a:latin typeface="Calibri" panose="020F0502020204030204" pitchFamily="34" charset="0"/>
                  <a:cs typeface="Calibri" panose="020F0502020204030204" pitchFamily="34" charset="0"/>
                </a:rPr>
                <a:t>Đào tạo thực </a:t>
              </a:r>
              <a:r>
                <a:rPr lang="vi-V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nghiệm</a:t>
              </a:r>
              <a:endParaRPr lang="vi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vi-V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dịch </a:t>
              </a:r>
              <a:r>
                <a:rPr lang="vi-VN" dirty="0">
                  <a:latin typeface="Calibri" panose="020F0502020204030204" pitchFamily="34" charset="0"/>
                  <a:cs typeface="Calibri" panose="020F0502020204030204" pitchFamily="34" charset="0"/>
                </a:rPr>
                <a:t>vụ </a:t>
              </a:r>
              <a:r>
                <a:rPr lang="vi-V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tiện ích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Kyosei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Garden Coffee, </a:t>
              </a:r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Kyosei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Bakery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087F063-F826-4C05-B756-EDB89C9648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" y="1249635"/>
            <a:ext cx="5140109" cy="28166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6DAC74-ED9A-453E-97C8-FDAAA5B2C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9949" y="1249633"/>
            <a:ext cx="5288922" cy="281666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8A3D298-71C8-431C-AC08-E6046864C255}"/>
              </a:ext>
            </a:extLst>
          </p:cNvPr>
          <p:cNvGrpSpPr/>
          <p:nvPr/>
        </p:nvGrpSpPr>
        <p:grpSpPr>
          <a:xfrm>
            <a:off x="158401" y="37810"/>
            <a:ext cx="5732445" cy="1034090"/>
            <a:chOff x="76332" y="-113498"/>
            <a:chExt cx="15293132" cy="2745498"/>
          </a:xfrm>
        </p:grpSpPr>
        <p:pic>
          <p:nvPicPr>
            <p:cNvPr id="33" name="Picture 32" descr="Text, logo&#10;&#10;Description automatically generated">
              <a:extLst>
                <a:ext uri="{FF2B5EF4-FFF2-40B4-BE49-F238E27FC236}">
                  <a16:creationId xmlns:a16="http://schemas.microsoft.com/office/drawing/2014/main" id="{56C7DAD8-FF35-41D6-B54B-55D6FCC32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r="65579"/>
            <a:stretch/>
          </p:blipFill>
          <p:spPr>
            <a:xfrm>
              <a:off x="76332" y="-113498"/>
              <a:ext cx="1806265" cy="273207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95CAB59-AD41-4011-8C38-8946971AAC12}"/>
                </a:ext>
              </a:extLst>
            </p:cNvPr>
            <p:cNvSpPr txBox="1"/>
            <p:nvPr/>
          </p:nvSpPr>
          <p:spPr>
            <a:xfrm>
              <a:off x="2432537" y="44681"/>
              <a:ext cx="12936927" cy="220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9044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98088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97132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96177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95221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94265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3309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92353" algn="l" defTabSz="399044" rtl="0" eaLnBrk="1" latinLnBrk="0" hangingPunct="1">
                <a:defRPr sz="1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</a:rPr>
                <a:t>NAM CẦU KIỀN</a:t>
              </a:r>
              <a:endParaRPr lang="en-US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8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KCN THÔNG MINH &amp; TÍCH HỢP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B8A98B9-5F46-46AC-AA51-85F9511B1368}"/>
                </a:ext>
              </a:extLst>
            </p:cNvPr>
            <p:cNvGrpSpPr/>
            <p:nvPr/>
          </p:nvGrpSpPr>
          <p:grpSpPr>
            <a:xfrm>
              <a:off x="2009845" y="33992"/>
              <a:ext cx="5983705" cy="2598008"/>
              <a:chOff x="2009845" y="33992"/>
              <a:chExt cx="5983705" cy="2598008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2FFB366-D9B2-4931-8DCF-4848D8F577A5}"/>
                  </a:ext>
                </a:extLst>
              </p:cNvPr>
              <p:cNvCxnSpPr/>
              <p:nvPr/>
            </p:nvCxnSpPr>
            <p:spPr>
              <a:xfrm>
                <a:off x="2227954" y="33992"/>
                <a:ext cx="0" cy="2598008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44DD411-ECD3-4E52-A9E3-5AA4646F30F3}"/>
                  </a:ext>
                </a:extLst>
              </p:cNvPr>
              <p:cNvCxnSpPr/>
              <p:nvPr/>
            </p:nvCxnSpPr>
            <p:spPr>
              <a:xfrm>
                <a:off x="2330248" y="208547"/>
                <a:ext cx="0" cy="210151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ED4C81B-DCE3-48EA-A306-AC660F63D20D}"/>
                  </a:ext>
                </a:extLst>
              </p:cNvPr>
              <p:cNvCxnSpPr/>
              <p:nvPr/>
            </p:nvCxnSpPr>
            <p:spPr>
              <a:xfrm>
                <a:off x="2009845" y="2032612"/>
                <a:ext cx="5983705" cy="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23672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2199</TotalTime>
  <Words>1727</Words>
  <Application>Microsoft Office PowerPoint</Application>
  <PresentationFormat>Custom</PresentationFormat>
  <Paragraphs>145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 Khánh Linh</dc:creator>
  <cp:lastModifiedBy>Admin</cp:lastModifiedBy>
  <cp:revision>180</cp:revision>
  <cp:lastPrinted>2021-12-04T04:36:11Z</cp:lastPrinted>
  <dcterms:created xsi:type="dcterms:W3CDTF">2021-09-24T07:23:27Z</dcterms:created>
  <dcterms:modified xsi:type="dcterms:W3CDTF">2021-12-04T04:37:27Z</dcterms:modified>
</cp:coreProperties>
</file>